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4"/>
  </p:notesMasterIdLst>
  <p:sldIdLst>
    <p:sldId id="294" r:id="rId2"/>
    <p:sldId id="295" r:id="rId3"/>
    <p:sldId id="296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97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5" roundtripDataSignature="AMtx7mizSCDMNqLE2a2FfJPG+2dQwBPMx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732226D-4967-48F3-A872-D485021248BE}">
  <a:tblStyle styleId="{9732226D-4967-48F3-A872-D485021248BE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94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90a951c3b3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90a951c3b3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90a951c3b3_0_3:notes"/>
          <p:cNvSpPr txBox="1">
            <a:spLocks noGrp="1"/>
          </p:cNvSpPr>
          <p:nvPr>
            <p:ph type="body" idx="1"/>
          </p:nvPr>
        </p:nvSpPr>
        <p:spPr>
          <a:xfrm>
            <a:off x="685479" y="4343912"/>
            <a:ext cx="5487000" cy="41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69" name="Google Shape;69;g90a951c3b3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479" y="4343912"/>
            <a:ext cx="5486999" cy="41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479" y="4343912"/>
            <a:ext cx="5486999" cy="41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:notes"/>
          <p:cNvSpPr txBox="1">
            <a:spLocks noGrp="1"/>
          </p:cNvSpPr>
          <p:nvPr>
            <p:ph type="body" idx="1"/>
          </p:nvPr>
        </p:nvSpPr>
        <p:spPr>
          <a:xfrm>
            <a:off x="685479" y="4343912"/>
            <a:ext cx="5486999" cy="41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43" name="Google Shape;14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4" name="Google Shape;19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5" name="Google Shape;255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>
          <a:extLst>
            <a:ext uri="{FF2B5EF4-FFF2-40B4-BE49-F238E27FC236}">
              <a16:creationId xmlns:a16="http://schemas.microsoft.com/office/drawing/2014/main" id="{B597A78B-B9C5-0650-292A-F9CEA5A31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7:notes">
            <a:extLst>
              <a:ext uri="{FF2B5EF4-FFF2-40B4-BE49-F238E27FC236}">
                <a16:creationId xmlns:a16="http://schemas.microsoft.com/office/drawing/2014/main" id="{B7EC0EB7-7EE0-478D-A555-5EB5647211E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5" name="Google Shape;255;p27:notes">
            <a:extLst>
              <a:ext uri="{FF2B5EF4-FFF2-40B4-BE49-F238E27FC236}">
                <a16:creationId xmlns:a16="http://schemas.microsoft.com/office/drawing/2014/main" id="{107D7E41-25A8-154B-48C3-9172FF3F9C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582846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1" name="Google Shape;271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7" name="Google Shape;277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3" name="Google Shape;283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5" name="Google Shape;295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1" name="Google Shape;301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7" name="Google Shape;307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3" name="Google Shape;313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7:notes"/>
          <p:cNvSpPr txBox="1">
            <a:spLocks noGrp="1"/>
          </p:cNvSpPr>
          <p:nvPr>
            <p:ph type="body" idx="1"/>
          </p:nvPr>
        </p:nvSpPr>
        <p:spPr>
          <a:xfrm>
            <a:off x="685479" y="4343912"/>
            <a:ext cx="5487040" cy="4114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18" name="Google Shape;318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8:notes"/>
          <p:cNvSpPr txBox="1">
            <a:spLocks noGrp="1"/>
          </p:cNvSpPr>
          <p:nvPr>
            <p:ph type="body" idx="1"/>
          </p:nvPr>
        </p:nvSpPr>
        <p:spPr>
          <a:xfrm>
            <a:off x="685479" y="4343912"/>
            <a:ext cx="5486999" cy="41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24" name="Google Shape;324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0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 b="1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0"/>
          <p:cNvSpPr txBox="1">
            <a:spLocks noGrp="1"/>
          </p:cNvSpPr>
          <p:nvPr>
            <p:ph type="body" idx="1"/>
          </p:nvPr>
        </p:nvSpPr>
        <p:spPr>
          <a:xfrm>
            <a:off x="722312" y="2906712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Calibri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40"/>
          <p:cNvSpPr txBox="1">
            <a:spLocks noGrp="1"/>
          </p:cNvSpPr>
          <p:nvPr>
            <p:ph type="dt" idx="10"/>
          </p:nvPr>
        </p:nvSpPr>
        <p:spPr>
          <a:xfrm>
            <a:off x="457201" y="6356350"/>
            <a:ext cx="2133599" cy="36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4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40"/>
          <p:cNvSpPr txBox="1">
            <a:spLocks noGrp="1"/>
          </p:cNvSpPr>
          <p:nvPr>
            <p:ph type="sldNum" idx="12"/>
          </p:nvPr>
        </p:nvSpPr>
        <p:spPr>
          <a:xfrm>
            <a:off x="6553201" y="6356350"/>
            <a:ext cx="2133599" cy="36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1"/>
          <p:cNvSpPr txBox="1">
            <a:spLocks noGrp="1"/>
          </p:cNvSpPr>
          <p:nvPr>
            <p:ph type="dt" idx="10"/>
          </p:nvPr>
        </p:nvSpPr>
        <p:spPr>
          <a:xfrm>
            <a:off x="457201" y="6356350"/>
            <a:ext cx="2133599" cy="36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4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41"/>
          <p:cNvSpPr txBox="1">
            <a:spLocks noGrp="1"/>
          </p:cNvSpPr>
          <p:nvPr>
            <p:ph type="sldNum" idx="12"/>
          </p:nvPr>
        </p:nvSpPr>
        <p:spPr>
          <a:xfrm>
            <a:off x="6553201" y="6356350"/>
            <a:ext cx="2133599" cy="36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2"/>
          <p:cNvSpPr txBox="1">
            <a:spLocks noGrp="1"/>
          </p:cNvSpPr>
          <p:nvPr>
            <p:ph type="ctrTitle"/>
          </p:nvPr>
        </p:nvSpPr>
        <p:spPr>
          <a:xfrm>
            <a:off x="685800" y="2130424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2"/>
          <p:cNvSpPr txBox="1">
            <a:spLocks noGrp="1"/>
          </p:cNvSpPr>
          <p:nvPr>
            <p:ph type="subTitle" idx="1"/>
          </p:nvPr>
        </p:nvSpPr>
        <p:spPr>
          <a:xfrm>
            <a:off x="1371601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42"/>
          <p:cNvSpPr txBox="1">
            <a:spLocks noGrp="1"/>
          </p:cNvSpPr>
          <p:nvPr>
            <p:ph type="dt" idx="10"/>
          </p:nvPr>
        </p:nvSpPr>
        <p:spPr>
          <a:xfrm>
            <a:off x="457201" y="6356350"/>
            <a:ext cx="2133599" cy="36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4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42"/>
          <p:cNvSpPr txBox="1">
            <a:spLocks noGrp="1"/>
          </p:cNvSpPr>
          <p:nvPr>
            <p:ph type="sldNum" idx="12"/>
          </p:nvPr>
        </p:nvSpPr>
        <p:spPr>
          <a:xfrm>
            <a:off x="6553201" y="6356350"/>
            <a:ext cx="2133599" cy="36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43"/>
          <p:cNvSpPr txBox="1">
            <a:spLocks noGrp="1"/>
          </p:cNvSpPr>
          <p:nvPr>
            <p:ph type="dt" idx="10"/>
          </p:nvPr>
        </p:nvSpPr>
        <p:spPr>
          <a:xfrm>
            <a:off x="457201" y="6356350"/>
            <a:ext cx="2133599" cy="36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4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43"/>
          <p:cNvSpPr txBox="1">
            <a:spLocks noGrp="1"/>
          </p:cNvSpPr>
          <p:nvPr>
            <p:ph type="sldNum" idx="12"/>
          </p:nvPr>
        </p:nvSpPr>
        <p:spPr>
          <a:xfrm>
            <a:off x="6553201" y="6356350"/>
            <a:ext cx="2133599" cy="36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4"/>
          <p:cNvSpPr txBox="1">
            <a:spLocks noGrp="1"/>
          </p:cNvSpPr>
          <p:nvPr>
            <p:ph type="body" idx="1"/>
          </p:nvPr>
        </p:nvSpPr>
        <p:spPr>
          <a:xfrm>
            <a:off x="457201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44"/>
          <p:cNvSpPr txBox="1">
            <a:spLocks noGrp="1"/>
          </p:cNvSpPr>
          <p:nvPr>
            <p:ph type="body" idx="2"/>
          </p:nvPr>
        </p:nvSpPr>
        <p:spPr>
          <a:xfrm>
            <a:off x="4648201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44"/>
          <p:cNvSpPr txBox="1">
            <a:spLocks noGrp="1"/>
          </p:cNvSpPr>
          <p:nvPr>
            <p:ph type="dt" idx="10"/>
          </p:nvPr>
        </p:nvSpPr>
        <p:spPr>
          <a:xfrm>
            <a:off x="457201" y="6356350"/>
            <a:ext cx="2133599" cy="36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4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44"/>
          <p:cNvSpPr txBox="1">
            <a:spLocks noGrp="1"/>
          </p:cNvSpPr>
          <p:nvPr>
            <p:ph type="sldNum" idx="12"/>
          </p:nvPr>
        </p:nvSpPr>
        <p:spPr>
          <a:xfrm>
            <a:off x="6553201" y="6356350"/>
            <a:ext cx="2133599" cy="36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45"/>
          <p:cNvSpPr txBox="1">
            <a:spLocks noGrp="1"/>
          </p:cNvSpPr>
          <p:nvPr>
            <p:ph type="body" idx="1"/>
          </p:nvPr>
        </p:nvSpPr>
        <p:spPr>
          <a:xfrm>
            <a:off x="457201" y="1535113"/>
            <a:ext cx="4040187" cy="639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45"/>
          <p:cNvSpPr txBox="1">
            <a:spLocks noGrp="1"/>
          </p:cNvSpPr>
          <p:nvPr>
            <p:ph type="body" idx="2"/>
          </p:nvPr>
        </p:nvSpPr>
        <p:spPr>
          <a:xfrm>
            <a:off x="457201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45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4" cy="639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4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45"/>
          <p:cNvSpPr txBox="1">
            <a:spLocks noGrp="1"/>
          </p:cNvSpPr>
          <p:nvPr>
            <p:ph type="dt" idx="10"/>
          </p:nvPr>
        </p:nvSpPr>
        <p:spPr>
          <a:xfrm>
            <a:off x="457201" y="6356350"/>
            <a:ext cx="2133599" cy="36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4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45"/>
          <p:cNvSpPr txBox="1">
            <a:spLocks noGrp="1"/>
          </p:cNvSpPr>
          <p:nvPr>
            <p:ph type="sldNum" idx="12"/>
          </p:nvPr>
        </p:nvSpPr>
        <p:spPr>
          <a:xfrm>
            <a:off x="6553201" y="6356350"/>
            <a:ext cx="2133599" cy="36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46"/>
          <p:cNvSpPr txBox="1">
            <a:spLocks noGrp="1"/>
          </p:cNvSpPr>
          <p:nvPr>
            <p:ph type="dt" idx="10"/>
          </p:nvPr>
        </p:nvSpPr>
        <p:spPr>
          <a:xfrm>
            <a:off x="457201" y="6356350"/>
            <a:ext cx="2133599" cy="36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4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46"/>
          <p:cNvSpPr txBox="1">
            <a:spLocks noGrp="1"/>
          </p:cNvSpPr>
          <p:nvPr>
            <p:ph type="sldNum" idx="12"/>
          </p:nvPr>
        </p:nvSpPr>
        <p:spPr>
          <a:xfrm>
            <a:off x="6553201" y="6356350"/>
            <a:ext cx="2133599" cy="36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7"/>
          <p:cNvSpPr txBox="1">
            <a:spLocks noGrp="1"/>
          </p:cNvSpPr>
          <p:nvPr>
            <p:ph type="title"/>
          </p:nvPr>
        </p:nvSpPr>
        <p:spPr>
          <a:xfrm>
            <a:off x="457201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7"/>
          <p:cNvSpPr txBox="1">
            <a:spLocks noGrp="1"/>
          </p:cNvSpPr>
          <p:nvPr>
            <p:ph type="body" idx="1"/>
          </p:nvPr>
        </p:nvSpPr>
        <p:spPr>
          <a:xfrm>
            <a:off x="3575050" y="273049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47"/>
          <p:cNvSpPr txBox="1">
            <a:spLocks noGrp="1"/>
          </p:cNvSpPr>
          <p:nvPr>
            <p:ph type="body" idx="2"/>
          </p:nvPr>
        </p:nvSpPr>
        <p:spPr>
          <a:xfrm>
            <a:off x="457201" y="1435101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Calibri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Calibri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Calibri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Calibri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Calibri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Calibri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Calibri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47"/>
          <p:cNvSpPr txBox="1">
            <a:spLocks noGrp="1"/>
          </p:cNvSpPr>
          <p:nvPr>
            <p:ph type="dt" idx="10"/>
          </p:nvPr>
        </p:nvSpPr>
        <p:spPr>
          <a:xfrm>
            <a:off x="457201" y="6356350"/>
            <a:ext cx="2133599" cy="36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47"/>
          <p:cNvSpPr txBox="1">
            <a:spLocks noGrp="1"/>
          </p:cNvSpPr>
          <p:nvPr>
            <p:ph type="sldNum" idx="12"/>
          </p:nvPr>
        </p:nvSpPr>
        <p:spPr>
          <a:xfrm>
            <a:off x="6553201" y="6356350"/>
            <a:ext cx="2133599" cy="36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8"/>
          <p:cNvSpPr txBox="1">
            <a:spLocks noGrp="1"/>
          </p:cNvSpPr>
          <p:nvPr>
            <p:ph type="title"/>
          </p:nvPr>
        </p:nvSpPr>
        <p:spPr>
          <a:xfrm>
            <a:off x="1792289" y="4800601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8"/>
          <p:cNvSpPr>
            <a:spLocks noGrp="1"/>
          </p:cNvSpPr>
          <p:nvPr>
            <p:ph type="pic" idx="2"/>
          </p:nvPr>
        </p:nvSpPr>
        <p:spPr>
          <a:xfrm>
            <a:off x="1792289" y="612775"/>
            <a:ext cx="5486399" cy="411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Calibri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48"/>
          <p:cNvSpPr txBox="1">
            <a:spLocks noGrp="1"/>
          </p:cNvSpPr>
          <p:nvPr>
            <p:ph type="body" idx="1"/>
          </p:nvPr>
        </p:nvSpPr>
        <p:spPr>
          <a:xfrm>
            <a:off x="1792289" y="5367338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Calibri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Calibri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Calibri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Calibri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Calibri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Calibri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Calibri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48"/>
          <p:cNvSpPr txBox="1">
            <a:spLocks noGrp="1"/>
          </p:cNvSpPr>
          <p:nvPr>
            <p:ph type="dt" idx="10"/>
          </p:nvPr>
        </p:nvSpPr>
        <p:spPr>
          <a:xfrm>
            <a:off x="457201" y="6356350"/>
            <a:ext cx="2133599" cy="36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4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48"/>
          <p:cNvSpPr txBox="1">
            <a:spLocks noGrp="1"/>
          </p:cNvSpPr>
          <p:nvPr>
            <p:ph type="sldNum" idx="12"/>
          </p:nvPr>
        </p:nvSpPr>
        <p:spPr>
          <a:xfrm>
            <a:off x="6553201" y="6356350"/>
            <a:ext cx="2133599" cy="36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9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49"/>
          <p:cNvSpPr txBox="1">
            <a:spLocks noGrp="1"/>
          </p:cNvSpPr>
          <p:nvPr>
            <p:ph type="dt" idx="10"/>
          </p:nvPr>
        </p:nvSpPr>
        <p:spPr>
          <a:xfrm>
            <a:off x="457201" y="6356350"/>
            <a:ext cx="2133599" cy="36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4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49"/>
          <p:cNvSpPr txBox="1">
            <a:spLocks noGrp="1"/>
          </p:cNvSpPr>
          <p:nvPr>
            <p:ph type="sldNum" idx="12"/>
          </p:nvPr>
        </p:nvSpPr>
        <p:spPr>
          <a:xfrm>
            <a:off x="6553201" y="6356350"/>
            <a:ext cx="2133599" cy="36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0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4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50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2"/>
            <a:ext cx="5851524" cy="6019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50"/>
          <p:cNvSpPr txBox="1">
            <a:spLocks noGrp="1"/>
          </p:cNvSpPr>
          <p:nvPr>
            <p:ph type="dt" idx="10"/>
          </p:nvPr>
        </p:nvSpPr>
        <p:spPr>
          <a:xfrm>
            <a:off x="457201" y="6356350"/>
            <a:ext cx="2133599" cy="36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5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50"/>
          <p:cNvSpPr txBox="1">
            <a:spLocks noGrp="1"/>
          </p:cNvSpPr>
          <p:nvPr>
            <p:ph type="sldNum" idx="12"/>
          </p:nvPr>
        </p:nvSpPr>
        <p:spPr>
          <a:xfrm>
            <a:off x="6553201" y="6356350"/>
            <a:ext cx="2133599" cy="36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 1">
  <p:cSld name="Encabezado de sección 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Char char="●"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■"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■"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Char char="●"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■"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■"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4030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9"/>
          <p:cNvSpPr txBox="1">
            <a:spLocks noGrp="1"/>
          </p:cNvSpPr>
          <p:nvPr>
            <p:ph type="dt" idx="10"/>
          </p:nvPr>
        </p:nvSpPr>
        <p:spPr>
          <a:xfrm>
            <a:off x="457201" y="6356350"/>
            <a:ext cx="2133599" cy="36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9"/>
          <p:cNvSpPr txBox="1">
            <a:spLocks noGrp="1"/>
          </p:cNvSpPr>
          <p:nvPr>
            <p:ph type="sldNum" idx="12"/>
          </p:nvPr>
        </p:nvSpPr>
        <p:spPr>
          <a:xfrm>
            <a:off x="6553201" y="6356350"/>
            <a:ext cx="2133599" cy="36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image" Target="../media/image19.jp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23.jp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22.jpg"/><Relationship Id="rId5" Type="http://schemas.openxmlformats.org/officeDocument/2006/relationships/image" Target="../media/image24.jpg"/><Relationship Id="rId4" Type="http://schemas.openxmlformats.org/officeDocument/2006/relationships/image" Target="../media/image19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mailto:patricio.jacome.cad.cam.cae@gmail.com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exto&#10;&#10;Descripción generada automáticamente">
            <a:extLst>
              <a:ext uri="{FF2B5EF4-FFF2-40B4-BE49-F238E27FC236}">
                <a16:creationId xmlns:a16="http://schemas.microsoft.com/office/drawing/2014/main" id="{F01D4A7E-A8B4-278D-6988-AB840B94E2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63" y="2576513"/>
            <a:ext cx="8982075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054972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/>
        </p:nvSpPr>
        <p:spPr>
          <a:xfrm>
            <a:off x="1187100" y="1368711"/>
            <a:ext cx="6769800" cy="14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s" sz="2400" b="1" dirty="0"/>
              <a:t>TALLER</a:t>
            </a:r>
            <a:endParaRPr sz="2400" b="1" dirty="0"/>
          </a:p>
          <a:p>
            <a:pPr algn="ctr"/>
            <a:r>
              <a:rPr lang="es-ES" sz="2400" b="1" dirty="0"/>
              <a:t>MERCADOTECNIA PARA DISEÑO DE ENVASES</a:t>
            </a:r>
          </a:p>
          <a:p>
            <a:pPr algn="ctr"/>
            <a:endParaRPr sz="2400" b="1" dirty="0"/>
          </a:p>
          <a:p>
            <a:pPr algn="ctr"/>
            <a:r>
              <a:rPr lang="es" sz="2400" b="1" dirty="0"/>
              <a:t> </a:t>
            </a:r>
            <a:r>
              <a:rPr lang="es" sz="4600" b="1" dirty="0"/>
              <a:t>METAUX</a:t>
            </a:r>
            <a:endParaRPr sz="4600" b="1" dirty="0"/>
          </a:p>
          <a:p>
            <a:pPr algn="ctr"/>
            <a:endParaRPr sz="2400" b="1" dirty="0"/>
          </a:p>
          <a:p>
            <a:pPr algn="ctr"/>
            <a:r>
              <a:rPr lang="es" sz="2400" b="1" dirty="0"/>
              <a:t>PACKAGING </a:t>
            </a:r>
            <a:endParaRPr sz="2400" b="1" dirty="0"/>
          </a:p>
          <a:p>
            <a:pPr algn="ctr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s" sz="1700" b="1" dirty="0">
                <a:solidFill>
                  <a:schemeClr val="dk1"/>
                </a:solidFill>
              </a:rPr>
              <a:t>Magíster Patricio Jácome-Monar</a:t>
            </a:r>
            <a:endParaRPr sz="1700" b="1" dirty="0">
              <a:solidFill>
                <a:schemeClr val="dk1"/>
              </a:solidFill>
            </a:endParaRPr>
          </a:p>
          <a:p>
            <a:pPr algn="ctr"/>
            <a:endParaRPr sz="2400" dirty="0"/>
          </a:p>
          <a:p>
            <a:pPr algn="ctr"/>
            <a:r>
              <a:rPr lang="es" sz="2400" dirty="0"/>
              <a:t>Enero 2021</a:t>
            </a:r>
            <a:endParaRPr sz="2400" dirty="0"/>
          </a:p>
        </p:txBody>
      </p:sp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exto&#10;&#10;Descripción generada automáticamente">
            <a:extLst>
              <a:ext uri="{FF2B5EF4-FFF2-40B4-BE49-F238E27FC236}">
                <a16:creationId xmlns:a16="http://schemas.microsoft.com/office/drawing/2014/main" id="{0FB1C236-1F47-F3EA-E8AD-4328A7CBB5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  <p:sp>
        <p:nvSpPr>
          <p:cNvPr id="2" name="Google Shape;88;p1">
            <a:extLst>
              <a:ext uri="{FF2B5EF4-FFF2-40B4-BE49-F238E27FC236}">
                <a16:creationId xmlns:a16="http://schemas.microsoft.com/office/drawing/2014/main" id="{2758DF77-9945-2635-EEDF-843DE6D08E97}"/>
              </a:ext>
            </a:extLst>
          </p:cNvPr>
          <p:cNvSpPr txBox="1"/>
          <p:nvPr/>
        </p:nvSpPr>
        <p:spPr>
          <a:xfrm>
            <a:off x="1583688" y="2584595"/>
            <a:ext cx="5976623" cy="1224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s-EC" sz="4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MERCADOTECNIA PARA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s-EC" sz="4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DISEÑO DE ENVASES </a:t>
            </a:r>
            <a:endParaRPr dirty="0"/>
          </a:p>
        </p:txBody>
      </p:sp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1419946" y="2816932"/>
            <a:ext cx="5976623" cy="1224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s-EC" sz="4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MERCADOTECNIA PARA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s-EC" sz="4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DISEÑO DE ENVASES </a:t>
            </a:r>
            <a:endParaRPr dirty="0"/>
          </a:p>
        </p:txBody>
      </p:sp>
      <p:pic>
        <p:nvPicPr>
          <p:cNvPr id="89" name="Google Shape;89;p1" descr="https://lh5.googleusercontent.com/Vh9MGgnBJmgrqlLWa-odCGQ4lPq2phwZk21JbwDUxBh7w19WDipCtgx-Fq5c0rpx-cVfyci3Mv7rkTWR1ibC6BnhxTvW55fX7SbpuGrnfUY9OYUnIXuhzBxxIsUpMWt0NDRHqpVPBQ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5626" y="4509119"/>
            <a:ext cx="2805113" cy="1776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 descr="https://lh4.googleusercontent.com/DvSf1Z9xWOAu0vlTTK-e-GyU6fbvb7Ts_Skig0EcZMjccLh8QAzTwjoDEIRRdiQhDBtj7B_K1426uS6Pd8488q-n_jQd3XmluahSe4i-oxCqzxgjGSsrCnE5vVDG1tlq5hfcKUGMU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44211" y="744157"/>
            <a:ext cx="2328094" cy="1776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 descr="https://lh3.googleusercontent.com/9jTRlL945G85nKcqZWc7ndo5ILBPoYF-R-H7qDAyX40PCjwhHJmTKOxIEl9fjl1uoLrUbLrBwkaXlN6hRQYzDI-__qcX81LogY00SOoxsJkGqwm7icrQxxdsNSceldUtNuTOOByVh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05245" y="4509120"/>
            <a:ext cx="3820501" cy="1776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 descr="https://lh5.googleusercontent.com/pmulYB-iN93fbv5SEUkCXQU78aZk3H1HHp18JkLG-SczF2pMe-QaUlK3mBBHkhUG70Q1WbJR0muxKS5WuicDNJ3gEvlypfTzZNcD6Qqvw5sIeng0HeR0hT-e8cHwlnOCrWGS53Np6A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5626" y="806493"/>
            <a:ext cx="2230738" cy="1776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 descr="https://lh4.googleusercontent.com/r-Kp5d63L-h9_v6z8x0MXwjBSESdYlquj_76sy0KPDAcogDnRVUrB7Qn1ewSl4nLLnX03ONkYvDGpp_FuPL2LCRKwWnyREUQSXk4toXJjewxfFOHxTCGk4FY8hp1KB9Rmqwied2Qf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40152" y="744156"/>
            <a:ext cx="1685594" cy="1776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F3415EA1-EF87-D8B1-942A-5CF6040AF7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8" name="Google Shape;98;p2"/>
          <p:cNvGraphicFramePr/>
          <p:nvPr>
            <p:extLst>
              <p:ext uri="{D42A27DB-BD31-4B8C-83A1-F6EECF244321}">
                <p14:modId xmlns:p14="http://schemas.microsoft.com/office/powerpoint/2010/main" val="1030740444"/>
              </p:ext>
            </p:extLst>
          </p:nvPr>
        </p:nvGraphicFramePr>
        <p:xfrm>
          <a:off x="179512" y="889913"/>
          <a:ext cx="8784975" cy="5850330"/>
        </p:xfrm>
        <a:graphic>
          <a:graphicData uri="http://schemas.openxmlformats.org/drawingml/2006/table">
            <a:tbl>
              <a:tblPr firstRow="1" bandRow="1">
                <a:noFill/>
                <a:tableStyleId>{9732226D-4967-48F3-A872-D485021248BE}</a:tableStyleId>
              </a:tblPr>
              <a:tblGrid>
                <a:gridCol w="2311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7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76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1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s-EC" sz="2400" b="0" u="none" strike="noStrike" cap="none">
                          <a:solidFill>
                            <a:schemeClr val="dk1"/>
                          </a:solidFill>
                        </a:rPr>
                        <a:t>FADESA</a:t>
                      </a:r>
                      <a:endParaRPr sz="2400" b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s-EC" sz="24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EMPAQPLAST</a:t>
                      </a:r>
                      <a:endParaRPr sz="24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s-EC" sz="2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BOPP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s-EC" sz="2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RHENANIA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6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s-EC" sz="2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SIGMAPLAST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s-EC" sz="2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OWEN-ILLINOIS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s-EC" sz="2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LOS COCOS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EC" sz="18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INDUSTRIA CARTONERA ECUATORIANA</a:t>
                      </a:r>
                      <a:endParaRPr sz="18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s-EC" sz="2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ENVASES DEL LITORAL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s-EC" sz="2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LATINENVASES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s-EC" sz="2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CHEMPRO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s-EC" sz="2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PACANAL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s-EC" sz="2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PLASTIKYTO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s-EC" sz="2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PAPELERA NACIONAL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s-EC" sz="2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PICA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s-EC" sz="2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PROCARSA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s-EC" sz="2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IEPESA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s-EC" sz="2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ENTANACA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s-EC" sz="2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CRANSA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s-EC" sz="2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SURPAPEL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7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s-EC" sz="2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ALITECNO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s-EC" sz="2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PLASTRO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s-EC" sz="2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FESA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s-EC" sz="2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INCASA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s-EC" sz="2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MOLDECUA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s-EC" sz="2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CARTOAUSTRO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s-EC" sz="2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PLASTLIT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EC" sz="18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BURBUGPLAST</a:t>
                      </a:r>
                      <a:endParaRPr sz="18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5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s-EC" sz="2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DELTA DELFINI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s-EC" sz="2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CARTONERA PICHINCHA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s-EC" sz="2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IEHSA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EC" sz="1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ECUAENVASES</a:t>
                      </a:r>
                      <a:endParaRPr sz="18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8B97C627-89C3-D164-E327-551CA08BB2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  <p:sp>
        <p:nvSpPr>
          <p:cNvPr id="3" name="Google Shape;163;p13">
            <a:extLst>
              <a:ext uri="{FF2B5EF4-FFF2-40B4-BE49-F238E27FC236}">
                <a16:creationId xmlns:a16="http://schemas.microsoft.com/office/drawing/2014/main" id="{7A8E61EB-7573-3CB7-31F0-A68FE021D190}"/>
              </a:ext>
            </a:extLst>
          </p:cNvPr>
          <p:cNvSpPr txBox="1"/>
          <p:nvPr/>
        </p:nvSpPr>
        <p:spPr>
          <a:xfrm>
            <a:off x="2467896" y="384160"/>
            <a:ext cx="622359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MERCADOTECNIA EN EL DISEÑO DE ENVASES</a:t>
            </a: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3" descr="https://lh4.googleusercontent.com/r-Kp5d63L-h9_v6z8x0MXwjBSESdYlquj_76sy0KPDAcogDnRVUrB7Qn1ewSl4nLLnX03ONkYvDGpp_FuPL2LCRKwWnyREUQSXk4toXJjewxfFOHxTCGk4FY8hp1KB9Rmqwied2Qf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64137" y="941123"/>
            <a:ext cx="4598767" cy="484654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3"/>
          <p:cNvSpPr txBox="1"/>
          <p:nvPr/>
        </p:nvSpPr>
        <p:spPr>
          <a:xfrm>
            <a:off x="1619672" y="5984634"/>
            <a:ext cx="5087699" cy="449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s-EC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Técnicas de Envases (1994). Instituto Argentino del Envase. Argentina: Buenos Aires.</a:t>
            </a:r>
            <a:endParaRPr/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264AB474-EDB4-4B60-DEAD-90A8B5F70C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  <p:sp>
        <p:nvSpPr>
          <p:cNvPr id="3" name="Google Shape;163;p13">
            <a:extLst>
              <a:ext uri="{FF2B5EF4-FFF2-40B4-BE49-F238E27FC236}">
                <a16:creationId xmlns:a16="http://schemas.microsoft.com/office/drawing/2014/main" id="{B43C9A4C-38A7-8EF2-F9E2-0EB7FF2E13B1}"/>
              </a:ext>
            </a:extLst>
          </p:cNvPr>
          <p:cNvSpPr txBox="1"/>
          <p:nvPr/>
        </p:nvSpPr>
        <p:spPr>
          <a:xfrm>
            <a:off x="2467896" y="384160"/>
            <a:ext cx="622359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MERCADOTECNIA EN EL DISEÑO DE ENVASES</a:t>
            </a: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"/>
          <p:cNvSpPr/>
          <p:nvPr/>
        </p:nvSpPr>
        <p:spPr>
          <a:xfrm>
            <a:off x="4447607" y="3244334"/>
            <a:ext cx="24878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pic>
        <p:nvPicPr>
          <p:cNvPr id="110" name="Google Shape;110;p4" descr="https://lh5.googleusercontent.com/Vh9MGgnBJmgrqlLWa-odCGQ4lPq2phwZk21JbwDUxBh7w19WDipCtgx-Fq5c0rpx-cVfyci3Mv7rkTWR1ibC6BnhxTvW55fX7SbpuGrnfUY9OYUnIXuhzBxxIsUpMWt0NDRHqpVPBQ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7643" y="1240159"/>
            <a:ext cx="6708713" cy="4248472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4"/>
          <p:cNvSpPr txBox="1"/>
          <p:nvPr/>
        </p:nvSpPr>
        <p:spPr>
          <a:xfrm>
            <a:off x="1691680" y="5984633"/>
            <a:ext cx="5087699" cy="449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s-EC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Técnicas de Envases (1994). Instituto Argentino del Envase. Argentina: Buenos Aires.</a:t>
            </a:r>
            <a:endParaRPr/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CF598F8E-4F86-35DD-2558-486551AE09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  <p:sp>
        <p:nvSpPr>
          <p:cNvPr id="3" name="Google Shape;163;p13">
            <a:extLst>
              <a:ext uri="{FF2B5EF4-FFF2-40B4-BE49-F238E27FC236}">
                <a16:creationId xmlns:a16="http://schemas.microsoft.com/office/drawing/2014/main" id="{3803C504-5A46-9B60-7CFE-C08036B2E14B}"/>
              </a:ext>
            </a:extLst>
          </p:cNvPr>
          <p:cNvSpPr txBox="1"/>
          <p:nvPr/>
        </p:nvSpPr>
        <p:spPr>
          <a:xfrm>
            <a:off x="2467896" y="384160"/>
            <a:ext cx="622359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MERCADOTECNIA EN EL DISEÑO DE ENVASES</a:t>
            </a: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5" descr="https://lh4.googleusercontent.com/DvSf1Z9xWOAu0vlTTK-e-GyU6fbvb7Ts_Skig0EcZMjccLh8QAzTwjoDEIRRdiQhDBtj7B_K1426uS6Pd8488q-n_jQd3XmluahSe4i-oxCqzxgjGSsrCnE5vVDG1tlq5hfcKUGMU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47664" y="1056727"/>
            <a:ext cx="6048672" cy="4615337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5"/>
          <p:cNvSpPr txBox="1"/>
          <p:nvPr/>
        </p:nvSpPr>
        <p:spPr>
          <a:xfrm>
            <a:off x="1475656" y="5984634"/>
            <a:ext cx="5087699" cy="449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s-EC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Técnicas de Envases (1994). Instituto Argentino del Envase. Argentina: Buenos Aires.</a:t>
            </a:r>
            <a:endParaRPr/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BE4B5E59-4DE9-339B-B94A-0316B04AB7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  <p:sp>
        <p:nvSpPr>
          <p:cNvPr id="3" name="Google Shape;163;p13">
            <a:extLst>
              <a:ext uri="{FF2B5EF4-FFF2-40B4-BE49-F238E27FC236}">
                <a16:creationId xmlns:a16="http://schemas.microsoft.com/office/drawing/2014/main" id="{2F516529-8D89-1B48-6729-3F6E2C3A4E3E}"/>
              </a:ext>
            </a:extLst>
          </p:cNvPr>
          <p:cNvSpPr txBox="1"/>
          <p:nvPr/>
        </p:nvSpPr>
        <p:spPr>
          <a:xfrm>
            <a:off x="2467896" y="384160"/>
            <a:ext cx="622359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MERCADOTECNIA EN EL DISEÑO DE ENVASES</a:t>
            </a: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6" descr="https://lh3.googleusercontent.com/9jTRlL945G85nKcqZWc7ndo5ILBPoYF-R-H7qDAyX40PCjwhHJmTKOxIEl9fjl1uoLrUbLrBwkaXlN6hRQYzDI-__qcX81LogY00SOoxsJkGqwm7icrQxxdsNSceldUtNuTOOByVh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638" y="1629371"/>
            <a:ext cx="7278723" cy="3384376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6"/>
          <p:cNvSpPr txBox="1"/>
          <p:nvPr/>
        </p:nvSpPr>
        <p:spPr>
          <a:xfrm>
            <a:off x="1331640" y="5759634"/>
            <a:ext cx="5087699" cy="449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s-EC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Técnicas de Envases (1994). Instituto Argentino del Envase. Argentina: Buenos Aires.</a:t>
            </a:r>
            <a:endParaRPr/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7683B810-B5E2-9D7F-32B7-1581BE65AF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  <p:sp>
        <p:nvSpPr>
          <p:cNvPr id="3" name="Google Shape;163;p13">
            <a:extLst>
              <a:ext uri="{FF2B5EF4-FFF2-40B4-BE49-F238E27FC236}">
                <a16:creationId xmlns:a16="http://schemas.microsoft.com/office/drawing/2014/main" id="{F48B7AFB-4BA4-E5D2-D387-E0431487C8D6}"/>
              </a:ext>
            </a:extLst>
          </p:cNvPr>
          <p:cNvSpPr txBox="1"/>
          <p:nvPr/>
        </p:nvSpPr>
        <p:spPr>
          <a:xfrm>
            <a:off x="2467896" y="384160"/>
            <a:ext cx="622359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MERCADOTECNIA EN EL DISEÑO DE ENVASES</a:t>
            </a: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7" descr="https://lh5.googleusercontent.com/pmulYB-iN93fbv5SEUkCXQU78aZk3H1HHp18JkLG-SczF2pMe-QaUlK3mBBHkhUG70Q1WbJR0muxKS5WuicDNJ3gEvlypfTzZNcD6Qqvw5sIeng0HeR0hT-e8cHwlnOCrWGS53Np6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31640" y="823814"/>
            <a:ext cx="6480720" cy="516081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7"/>
          <p:cNvSpPr txBox="1"/>
          <p:nvPr/>
        </p:nvSpPr>
        <p:spPr>
          <a:xfrm>
            <a:off x="1691680" y="5984633"/>
            <a:ext cx="5087699" cy="449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s-EC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Técnicas de Envases (1994). Instituto Argentino del Envase. Argentina: Buenos Aires.</a:t>
            </a:r>
            <a:endParaRPr/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F219969F-567D-6A8C-028F-145ED10BF6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  <p:sp>
        <p:nvSpPr>
          <p:cNvPr id="3" name="Google Shape;163;p13">
            <a:extLst>
              <a:ext uri="{FF2B5EF4-FFF2-40B4-BE49-F238E27FC236}">
                <a16:creationId xmlns:a16="http://schemas.microsoft.com/office/drawing/2014/main" id="{537758B4-5A88-2FCF-FF9E-CFF9EA287A41}"/>
              </a:ext>
            </a:extLst>
          </p:cNvPr>
          <p:cNvSpPr txBox="1"/>
          <p:nvPr/>
        </p:nvSpPr>
        <p:spPr>
          <a:xfrm>
            <a:off x="2467896" y="384160"/>
            <a:ext cx="622359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MERCADOTECNIA EN EL DISEÑO DE ENVASES</a:t>
            </a: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5473" y="1389929"/>
            <a:ext cx="5493054" cy="3587651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8"/>
          <p:cNvSpPr txBox="1"/>
          <p:nvPr/>
        </p:nvSpPr>
        <p:spPr>
          <a:xfrm>
            <a:off x="1979712" y="5804149"/>
            <a:ext cx="5087699" cy="449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s-EC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Valdivieso, Geraldine.(2016). UDLA, 2016-1. Fadesa.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EFCF01E0-85F6-D099-25FD-917F34BE3E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  <p:sp>
        <p:nvSpPr>
          <p:cNvPr id="3" name="Google Shape;163;p13">
            <a:extLst>
              <a:ext uri="{FF2B5EF4-FFF2-40B4-BE49-F238E27FC236}">
                <a16:creationId xmlns:a16="http://schemas.microsoft.com/office/drawing/2014/main" id="{8690FE9A-DAC0-2326-B0D6-5028E3BB4E72}"/>
              </a:ext>
            </a:extLst>
          </p:cNvPr>
          <p:cNvSpPr txBox="1"/>
          <p:nvPr/>
        </p:nvSpPr>
        <p:spPr>
          <a:xfrm>
            <a:off x="2467896" y="384160"/>
            <a:ext cx="622359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MERCADOTECNIA EN EL DISEÑO DE ENVASES</a:t>
            </a: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/>
          <p:nvPr/>
        </p:nvSpPr>
        <p:spPr>
          <a:xfrm>
            <a:off x="872103" y="1771132"/>
            <a:ext cx="7399799" cy="2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</a:pPr>
            <a:r>
              <a:rPr lang="es-EC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material teórico de estas diapositivas ha sido tomado de el Manual: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</a:pPr>
            <a:r>
              <a:rPr lang="es-EC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Mundo del envase de la autora María Dolores Vidales Giovannetti.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F9BA37B0-D3E9-39CC-13E8-A9BC6132B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  <p:sp>
        <p:nvSpPr>
          <p:cNvPr id="3" name="Google Shape;163;p13">
            <a:extLst>
              <a:ext uri="{FF2B5EF4-FFF2-40B4-BE49-F238E27FC236}">
                <a16:creationId xmlns:a16="http://schemas.microsoft.com/office/drawing/2014/main" id="{B2892BFE-72D4-AEA5-87B2-B6F26FEDB08F}"/>
              </a:ext>
            </a:extLst>
          </p:cNvPr>
          <p:cNvSpPr txBox="1"/>
          <p:nvPr/>
        </p:nvSpPr>
        <p:spPr>
          <a:xfrm>
            <a:off x="2467896" y="384160"/>
            <a:ext cx="622359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MERCADOTECNIA EN EL DISEÑO DE ENVASES</a:t>
            </a: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"/>
          <p:cNvSpPr txBox="1"/>
          <p:nvPr/>
        </p:nvSpPr>
        <p:spPr>
          <a:xfrm>
            <a:off x="872103" y="1771132"/>
            <a:ext cx="7399799" cy="2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</a:pPr>
            <a:r>
              <a:rPr lang="es-EC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material gráfico de estas diapositivas ha sido extraído de los CD’S titulados Técnicas de Envases, editados por el Instituto Argentino del Envase en 1994 en Buenos Aires, Argentina. 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</a:pPr>
            <a:r>
              <a:rPr lang="es-EC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Además, las fotografías han sido sacadas en el Museo </a:t>
            </a:r>
            <a:r>
              <a:rPr lang="es-EC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della</a:t>
            </a:r>
            <a:r>
              <a:rPr lang="es-EC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C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Scienza</a:t>
            </a:r>
            <a:r>
              <a:rPr lang="es-EC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s-EC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della</a:t>
            </a:r>
            <a:r>
              <a:rPr lang="es-EC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C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Tecnologia</a:t>
            </a:r>
            <a:r>
              <a:rPr lang="es-EC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 el Museo </a:t>
            </a:r>
            <a:r>
              <a:rPr lang="es-EC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Kartell</a:t>
            </a:r>
            <a:r>
              <a:rPr lang="es-EC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 en la </a:t>
            </a:r>
            <a:r>
              <a:rPr lang="es-EC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Triennale</a:t>
            </a:r>
            <a:r>
              <a:rPr lang="es-EC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Milán en junio de 2014. Finalmente, de los trabajos de los alumnos de la UDLA del semestre 2016-1.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B216332F-6612-0E82-B0AE-BB86F51617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  <p:sp>
        <p:nvSpPr>
          <p:cNvPr id="3" name="Google Shape;163;p13">
            <a:extLst>
              <a:ext uri="{FF2B5EF4-FFF2-40B4-BE49-F238E27FC236}">
                <a16:creationId xmlns:a16="http://schemas.microsoft.com/office/drawing/2014/main" id="{45CD88CF-69C7-DA37-31FD-68BDC82745A5}"/>
              </a:ext>
            </a:extLst>
          </p:cNvPr>
          <p:cNvSpPr txBox="1"/>
          <p:nvPr/>
        </p:nvSpPr>
        <p:spPr>
          <a:xfrm>
            <a:off x="2467896" y="384160"/>
            <a:ext cx="622359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MERCADOTECNIA EN EL DISEÑO DE ENVASES</a:t>
            </a: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10861" y="1076738"/>
            <a:ext cx="6336704" cy="4704523"/>
          </a:xfrm>
          <a:prstGeom prst="rect">
            <a:avLst/>
          </a:prstGeom>
          <a:gradFill>
            <a:gsLst>
              <a:gs pos="0">
                <a:srgbClr val="97B4E4"/>
              </a:gs>
              <a:gs pos="50000">
                <a:srgbClr val="BFCFEC"/>
              </a:gs>
              <a:gs pos="100000">
                <a:srgbClr val="E0E8F4"/>
              </a:gs>
            </a:gsLst>
            <a:lin ang="5400000" scaled="0"/>
          </a:gradFill>
          <a:ln>
            <a:noFill/>
          </a:ln>
        </p:spPr>
      </p:pic>
      <p:sp>
        <p:nvSpPr>
          <p:cNvPr id="151" name="Google Shape;151;p11"/>
          <p:cNvSpPr txBox="1"/>
          <p:nvPr/>
        </p:nvSpPr>
        <p:spPr>
          <a:xfrm>
            <a:off x="1910970" y="5984104"/>
            <a:ext cx="5087699" cy="449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s-EC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Técnicas de Envases (1994). Instituto Argentino del Envase. Argentina: Buenos Aires.</a:t>
            </a:r>
            <a:endParaRPr/>
          </a:p>
        </p:txBody>
      </p:sp>
      <p:sp>
        <p:nvSpPr>
          <p:cNvPr id="152" name="Google Shape;152;p11"/>
          <p:cNvSpPr/>
          <p:nvPr/>
        </p:nvSpPr>
        <p:spPr>
          <a:xfrm>
            <a:off x="4454820" y="3223817"/>
            <a:ext cx="24878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3B4D85A5-21DB-606C-EAC1-B752AB14C6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  <p:sp>
        <p:nvSpPr>
          <p:cNvPr id="3" name="Google Shape;163;p13">
            <a:extLst>
              <a:ext uri="{FF2B5EF4-FFF2-40B4-BE49-F238E27FC236}">
                <a16:creationId xmlns:a16="http://schemas.microsoft.com/office/drawing/2014/main" id="{697833A0-B793-C2C9-F240-D2678E285E40}"/>
              </a:ext>
            </a:extLst>
          </p:cNvPr>
          <p:cNvSpPr txBox="1"/>
          <p:nvPr/>
        </p:nvSpPr>
        <p:spPr>
          <a:xfrm>
            <a:off x="2467896" y="384160"/>
            <a:ext cx="622359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MERCADOTECNIA EN EL DISEÑO DE ENVASES</a:t>
            </a: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"/>
          <p:cNvSpPr txBox="1">
            <a:spLocks noGrp="1"/>
          </p:cNvSpPr>
          <p:nvPr>
            <p:ph type="body" idx="1"/>
          </p:nvPr>
        </p:nvSpPr>
        <p:spPr>
          <a:xfrm>
            <a:off x="722312" y="2906712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s-EC" sz="3000" b="1">
                <a:solidFill>
                  <a:srgbClr val="000000"/>
                </a:solidFill>
              </a:rPr>
              <a:t>ANTECEDENTES: CREACION DE CONTEXTO</a:t>
            </a:r>
            <a:endParaRPr/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ECE35142-D51C-62F7-621E-DA6E13204F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  <p:sp>
        <p:nvSpPr>
          <p:cNvPr id="3" name="Google Shape;163;p13">
            <a:extLst>
              <a:ext uri="{FF2B5EF4-FFF2-40B4-BE49-F238E27FC236}">
                <a16:creationId xmlns:a16="http://schemas.microsoft.com/office/drawing/2014/main" id="{013F6B94-854D-0E97-1F3C-BE33678D392F}"/>
              </a:ext>
            </a:extLst>
          </p:cNvPr>
          <p:cNvSpPr txBox="1"/>
          <p:nvPr/>
        </p:nvSpPr>
        <p:spPr>
          <a:xfrm>
            <a:off x="2467896" y="384160"/>
            <a:ext cx="622359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MERCADOTECNIA EN EL DISEÑO DE ENVASES</a:t>
            </a: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"/>
          <p:cNvSpPr/>
          <p:nvPr/>
        </p:nvSpPr>
        <p:spPr>
          <a:xfrm>
            <a:off x="611560" y="1871995"/>
            <a:ext cx="7920880" cy="3539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 se considera al envase como un objeto semiótico: ¿Cuáles son sus 5 clases de funciones?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(Página 92):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Diferenciación, atracción, efecto de espejo, seducción, información</a:t>
            </a:r>
            <a:endParaRPr dirty="0"/>
          </a:p>
        </p:txBody>
      </p:sp>
      <p:sp>
        <p:nvSpPr>
          <p:cNvPr id="163" name="Google Shape;163;p13"/>
          <p:cNvSpPr txBox="1"/>
          <p:nvPr/>
        </p:nvSpPr>
        <p:spPr>
          <a:xfrm>
            <a:off x="683568" y="1201077"/>
            <a:ext cx="777686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CLASES DE FUNCIONES DE UN OBJETO SEMIOTICO</a:t>
            </a:r>
            <a:endParaRPr sz="18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FC04159C-56D0-0962-05B0-6884270A5A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  <p:sp>
        <p:nvSpPr>
          <p:cNvPr id="4" name="Google Shape;163;p13">
            <a:extLst>
              <a:ext uri="{FF2B5EF4-FFF2-40B4-BE49-F238E27FC236}">
                <a16:creationId xmlns:a16="http://schemas.microsoft.com/office/drawing/2014/main" id="{0FECF147-694F-BBCB-57CA-DF58831EA5F2}"/>
              </a:ext>
            </a:extLst>
          </p:cNvPr>
          <p:cNvSpPr txBox="1"/>
          <p:nvPr/>
        </p:nvSpPr>
        <p:spPr>
          <a:xfrm>
            <a:off x="2467896" y="384160"/>
            <a:ext cx="622359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MERCADOTECNIA EN EL DISEÑO DE ENVASES</a:t>
            </a: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4"/>
          <p:cNvSpPr txBox="1"/>
          <p:nvPr/>
        </p:nvSpPr>
        <p:spPr>
          <a:xfrm>
            <a:off x="1979712" y="5804149"/>
            <a:ext cx="5087699" cy="449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s-EC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Buitrón, Orlando; Cabrera, Julieta. (2016). UDLA, 2016-1.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" name="Google Shape;169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0513" y="1448780"/>
            <a:ext cx="6922974" cy="396044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4"/>
          <p:cNvSpPr txBox="1"/>
          <p:nvPr/>
        </p:nvSpPr>
        <p:spPr>
          <a:xfrm>
            <a:off x="683568" y="881984"/>
            <a:ext cx="777686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CLASES DE FUNCIONES DE UN OBJETO SEMIOTICO</a:t>
            </a:r>
            <a:endParaRPr sz="18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3F441F3E-7812-E58B-BFA9-2F0BAB78F4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  <p:sp>
        <p:nvSpPr>
          <p:cNvPr id="3" name="Google Shape;163;p13">
            <a:extLst>
              <a:ext uri="{FF2B5EF4-FFF2-40B4-BE49-F238E27FC236}">
                <a16:creationId xmlns:a16="http://schemas.microsoft.com/office/drawing/2014/main" id="{95A8C08B-95B1-086C-F6B2-F1AB43395DC3}"/>
              </a:ext>
            </a:extLst>
          </p:cNvPr>
          <p:cNvSpPr txBox="1"/>
          <p:nvPr/>
        </p:nvSpPr>
        <p:spPr>
          <a:xfrm>
            <a:off x="2467896" y="384160"/>
            <a:ext cx="622359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MERCADOTECNIA EN EL DISEÑO DE ENVASES</a:t>
            </a: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5"/>
          <p:cNvSpPr/>
          <p:nvPr/>
        </p:nvSpPr>
        <p:spPr>
          <a:xfrm>
            <a:off x="539552" y="2068343"/>
            <a:ext cx="7920880" cy="3385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0303"/>
              </a:buClr>
              <a:buSzPts val="2800"/>
              <a:buFont typeface="Arial"/>
              <a:buNone/>
            </a:pPr>
            <a:r>
              <a:rPr lang="es-EC" sz="2800" b="0" i="0" u="none" strike="noStrike" cap="none" dirty="0">
                <a:solidFill>
                  <a:srgbClr val="020303"/>
                </a:solidFill>
                <a:latin typeface="Arial"/>
                <a:ea typeface="Arial"/>
                <a:cs typeface="Arial"/>
                <a:sym typeface="Arial"/>
              </a:rPr>
              <a:t>Diferenciación: Es la capacidad de distinguir un producto de los que compiten con él.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0303"/>
              </a:buClr>
              <a:buSzPts val="2800"/>
              <a:buFont typeface="Arial"/>
              <a:buNone/>
            </a:pPr>
            <a:r>
              <a:rPr lang="es-EC" sz="2800" b="0" i="0" u="none" strike="noStrike" cap="none" dirty="0">
                <a:solidFill>
                  <a:srgbClr val="020303"/>
                </a:solidFill>
                <a:latin typeface="Arial"/>
                <a:ea typeface="Arial"/>
                <a:cs typeface="Arial"/>
                <a:sym typeface="Arial"/>
              </a:rPr>
              <a:t>Atracción: Es la aptitud del envase o embalaje por ser percibido nítidamente en fracciones de segundos y a una máxima distancia posible. La atracción es una función de impacto.</a:t>
            </a:r>
            <a:endParaRPr sz="2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15"/>
          <p:cNvSpPr txBox="1"/>
          <p:nvPr/>
        </p:nvSpPr>
        <p:spPr>
          <a:xfrm>
            <a:off x="1979712" y="5804149"/>
            <a:ext cx="5087699" cy="449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s-EC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Palacios, Andrea. (2016). UDLA, 2016-1.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5"/>
          <p:cNvSpPr txBox="1"/>
          <p:nvPr/>
        </p:nvSpPr>
        <p:spPr>
          <a:xfrm>
            <a:off x="683568" y="1404115"/>
            <a:ext cx="777686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CLASES DE FUNCIONES DE UN OBJETO SEMIOTICO</a:t>
            </a:r>
            <a:endParaRPr sz="18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9516FD50-6570-4A21-9BE4-314C4B9F89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  <p:sp>
        <p:nvSpPr>
          <p:cNvPr id="3" name="Google Shape;163;p13">
            <a:extLst>
              <a:ext uri="{FF2B5EF4-FFF2-40B4-BE49-F238E27FC236}">
                <a16:creationId xmlns:a16="http://schemas.microsoft.com/office/drawing/2014/main" id="{4E17C9DE-2026-413E-AA76-A350E992A939}"/>
              </a:ext>
            </a:extLst>
          </p:cNvPr>
          <p:cNvSpPr txBox="1"/>
          <p:nvPr/>
        </p:nvSpPr>
        <p:spPr>
          <a:xfrm>
            <a:off x="2467896" y="384160"/>
            <a:ext cx="622359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MERCADOTECNIA EN EL DISEÑO DE ENVASES</a:t>
            </a: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6"/>
          <p:cNvSpPr/>
          <p:nvPr/>
        </p:nvSpPr>
        <p:spPr>
          <a:xfrm>
            <a:off x="338324" y="1402944"/>
            <a:ext cx="8179320" cy="4401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0303"/>
              </a:buClr>
              <a:buSzPts val="2800"/>
              <a:buFont typeface="Arial"/>
              <a:buNone/>
            </a:pPr>
            <a:r>
              <a:rPr lang="es-EC" sz="2800" b="0" i="0" u="none" strike="noStrike" cap="none" dirty="0">
                <a:solidFill>
                  <a:srgbClr val="020303"/>
                </a:solidFill>
                <a:latin typeface="Arial"/>
                <a:ea typeface="Arial"/>
                <a:cs typeface="Arial"/>
                <a:sym typeface="Arial"/>
              </a:rPr>
              <a:t>Efecto de espejo: Establece una correspondencia entre el producto y la autoimagen del consumidor, de una manera que el estilo de vida se refleja en el envase. Esta situación constituye una motivación que incita al  deseo.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0303"/>
              </a:buClr>
              <a:buSzPts val="2800"/>
              <a:buFont typeface="Arial"/>
              <a:buNone/>
            </a:pPr>
            <a:r>
              <a:rPr lang="es-EC" sz="2800" b="0" i="0" u="none" strike="noStrike" cap="none" dirty="0">
                <a:solidFill>
                  <a:srgbClr val="020303"/>
                </a:solidFill>
                <a:latin typeface="Arial"/>
                <a:ea typeface="Arial"/>
                <a:cs typeface="Arial"/>
                <a:sym typeface="Arial"/>
              </a:rPr>
              <a:t>Seducción: Es la capacidad de fascinación o de incitación activa a la compra. Va estrechamente ligada a la función anterior. Aquí, el discurso de la imagen constituido en parte por connotaciones y valores estéticos, juega un papel decisivo.</a:t>
            </a:r>
            <a:endParaRPr sz="2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16"/>
          <p:cNvSpPr txBox="1"/>
          <p:nvPr/>
        </p:nvSpPr>
        <p:spPr>
          <a:xfrm>
            <a:off x="1979712" y="5804149"/>
            <a:ext cx="5087699" cy="449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s-EC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Palacios, Andrea. (2016). UDLA, 2016-1.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6"/>
          <p:cNvSpPr txBox="1"/>
          <p:nvPr/>
        </p:nvSpPr>
        <p:spPr>
          <a:xfrm>
            <a:off x="635129" y="1033612"/>
            <a:ext cx="777686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CLASES DE FUNCIONES DE UN OBJETO SEMIOTICO</a:t>
            </a:r>
            <a:endParaRPr sz="18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447188D4-4A10-05EC-0021-AD29CCB99E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  <p:sp>
        <p:nvSpPr>
          <p:cNvPr id="3" name="Google Shape;163;p13">
            <a:extLst>
              <a:ext uri="{FF2B5EF4-FFF2-40B4-BE49-F238E27FC236}">
                <a16:creationId xmlns:a16="http://schemas.microsoft.com/office/drawing/2014/main" id="{DF6E9A3F-924E-E6BA-1385-D7F7AAB85905}"/>
              </a:ext>
            </a:extLst>
          </p:cNvPr>
          <p:cNvSpPr txBox="1"/>
          <p:nvPr/>
        </p:nvSpPr>
        <p:spPr>
          <a:xfrm>
            <a:off x="2467896" y="384160"/>
            <a:ext cx="622359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MERCADOTECNIA EN EL DISEÑO DE ENVASES</a:t>
            </a: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7"/>
          <p:cNvSpPr/>
          <p:nvPr/>
        </p:nvSpPr>
        <p:spPr>
          <a:xfrm>
            <a:off x="719572" y="2459035"/>
            <a:ext cx="7416824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800" dirty="0">
                <a:solidFill>
                  <a:srgbClr val="020303"/>
                </a:solidFill>
                <a:latin typeface="Arial"/>
                <a:ea typeface="Arial"/>
                <a:cs typeface="Arial"/>
                <a:sym typeface="Arial"/>
              </a:rPr>
              <a:t>Información: Es una función denotativa en la que el envase transmite datos de estricta utilidad para el consumidor, tales como precio, composición, fecha de caducidad, </a:t>
            </a:r>
            <a:r>
              <a:rPr lang="es-EC" sz="2800" dirty="0" err="1">
                <a:solidFill>
                  <a:srgbClr val="020303"/>
                </a:solidFill>
                <a:latin typeface="Arial"/>
                <a:ea typeface="Arial"/>
                <a:cs typeface="Arial"/>
                <a:sym typeface="Arial"/>
              </a:rPr>
              <a:t>etc</a:t>
            </a:r>
            <a:r>
              <a:rPr lang="es-EC" sz="2800" dirty="0">
                <a:solidFill>
                  <a:srgbClr val="020303"/>
                </a:solidFill>
                <a:latin typeface="Arial"/>
                <a:ea typeface="Arial"/>
                <a:cs typeface="Arial"/>
                <a:sym typeface="Arial"/>
              </a:rPr>
              <a:t>; por lo mismo, se considera como función  fría.</a:t>
            </a:r>
            <a:endParaRPr sz="2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7"/>
          <p:cNvSpPr txBox="1"/>
          <p:nvPr/>
        </p:nvSpPr>
        <p:spPr>
          <a:xfrm>
            <a:off x="1979712" y="5804149"/>
            <a:ext cx="5087699" cy="449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s-EC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Palacios, Andrea. (2016). UDLA, 2016-1.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7"/>
          <p:cNvSpPr txBox="1"/>
          <p:nvPr/>
        </p:nvSpPr>
        <p:spPr>
          <a:xfrm>
            <a:off x="635129" y="1571308"/>
            <a:ext cx="777686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CLASES DE FUNCIONES DE UN OBJETO SEMIOTICO</a:t>
            </a:r>
            <a:endParaRPr sz="18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C2714F0C-94DA-9E2F-CD97-EFB3E538F2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  <p:sp>
        <p:nvSpPr>
          <p:cNvPr id="3" name="Google Shape;163;p13">
            <a:extLst>
              <a:ext uri="{FF2B5EF4-FFF2-40B4-BE49-F238E27FC236}">
                <a16:creationId xmlns:a16="http://schemas.microsoft.com/office/drawing/2014/main" id="{8BE65C5B-0549-BC24-0BF7-E74ABA61924A}"/>
              </a:ext>
            </a:extLst>
          </p:cNvPr>
          <p:cNvSpPr txBox="1"/>
          <p:nvPr/>
        </p:nvSpPr>
        <p:spPr>
          <a:xfrm>
            <a:off x="2467896" y="384160"/>
            <a:ext cx="622359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MERCADOTECNIA EN EL DISEÑO DE ENVASES</a:t>
            </a: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83682" y="925124"/>
            <a:ext cx="3535738" cy="5265742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18"/>
          <p:cNvSpPr txBox="1"/>
          <p:nvPr/>
        </p:nvSpPr>
        <p:spPr>
          <a:xfrm>
            <a:off x="2207702" y="6190866"/>
            <a:ext cx="5087699" cy="449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s-EC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Técnicas de Envases (1994). Instituto Argentino del Envase. Argentina: Buenos Aires.</a:t>
            </a:r>
            <a:endParaRPr/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52B09BF8-56CD-AD48-F99E-BEA94B8BD3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  <p:sp>
        <p:nvSpPr>
          <p:cNvPr id="3" name="Google Shape;163;p13">
            <a:extLst>
              <a:ext uri="{FF2B5EF4-FFF2-40B4-BE49-F238E27FC236}">
                <a16:creationId xmlns:a16="http://schemas.microsoft.com/office/drawing/2014/main" id="{C52AEEB0-A5D4-F14A-0AE4-3563437D213B}"/>
              </a:ext>
            </a:extLst>
          </p:cNvPr>
          <p:cNvSpPr txBox="1"/>
          <p:nvPr/>
        </p:nvSpPr>
        <p:spPr>
          <a:xfrm>
            <a:off x="2467896" y="384160"/>
            <a:ext cx="622359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MERCADOTECNIA EN EL DISEÑO DE ENVASES</a:t>
            </a: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5072" y="776641"/>
            <a:ext cx="7593855" cy="5304717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9"/>
          <p:cNvSpPr txBox="1"/>
          <p:nvPr/>
        </p:nvSpPr>
        <p:spPr>
          <a:xfrm>
            <a:off x="1979712" y="5804149"/>
            <a:ext cx="5087699" cy="449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s-EC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Palacios, Andrea. (2016). UDLA, 2016-1.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50F92542-0F92-1E4E-2A24-660C3A4397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  <p:sp>
        <p:nvSpPr>
          <p:cNvPr id="3" name="Google Shape;163;p13">
            <a:extLst>
              <a:ext uri="{FF2B5EF4-FFF2-40B4-BE49-F238E27FC236}">
                <a16:creationId xmlns:a16="http://schemas.microsoft.com/office/drawing/2014/main" id="{49B5AC14-EB30-2054-13E1-F49553CBDC9E}"/>
              </a:ext>
            </a:extLst>
          </p:cNvPr>
          <p:cNvSpPr txBox="1"/>
          <p:nvPr/>
        </p:nvSpPr>
        <p:spPr>
          <a:xfrm>
            <a:off x="2467896" y="384160"/>
            <a:ext cx="622359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MERCADOTECNIA EN EL DISEÑO DE ENVASES</a:t>
            </a: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0"/>
          <p:cNvSpPr/>
          <p:nvPr/>
        </p:nvSpPr>
        <p:spPr>
          <a:xfrm>
            <a:off x="647564" y="2041876"/>
            <a:ext cx="7848872" cy="3108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¿Cuáles son las 4 categorías que definen la función del envase desde la perspectiva del marketing estratégico?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(Página 93)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Producto, Precio, Distribución, Promoción</a:t>
            </a:r>
            <a:endParaRPr dirty="0"/>
          </a:p>
        </p:txBody>
      </p:sp>
      <p:sp>
        <p:nvSpPr>
          <p:cNvPr id="209" name="Google Shape;209;p20"/>
          <p:cNvSpPr txBox="1"/>
          <p:nvPr/>
        </p:nvSpPr>
        <p:spPr>
          <a:xfrm>
            <a:off x="683568" y="1099178"/>
            <a:ext cx="777686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CATEGORIAS DE LA FUNCION DEL ENVASE</a:t>
            </a:r>
            <a:endParaRPr sz="18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A4D58F47-4906-7706-BD09-406675E182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  <p:sp>
        <p:nvSpPr>
          <p:cNvPr id="3" name="Google Shape;163;p13">
            <a:extLst>
              <a:ext uri="{FF2B5EF4-FFF2-40B4-BE49-F238E27FC236}">
                <a16:creationId xmlns:a16="http://schemas.microsoft.com/office/drawing/2014/main" id="{01B0FB49-9AF7-1A79-B6D2-5E182052976B}"/>
              </a:ext>
            </a:extLst>
          </p:cNvPr>
          <p:cNvSpPr txBox="1"/>
          <p:nvPr/>
        </p:nvSpPr>
        <p:spPr>
          <a:xfrm>
            <a:off x="2467896" y="384160"/>
            <a:ext cx="622359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MERCADOTECNIA EN EL DISEÑO DE ENVASES</a:t>
            </a: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7269" y="2471478"/>
            <a:ext cx="6849461" cy="2664296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1"/>
          <p:cNvSpPr txBox="1"/>
          <p:nvPr/>
        </p:nvSpPr>
        <p:spPr>
          <a:xfrm>
            <a:off x="1979712" y="5579149"/>
            <a:ext cx="5087699" cy="449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s-EC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Buitrón, Orlando; Cabrera, Julieta. (2016). UDLA, 2016-1.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1"/>
          <p:cNvSpPr txBox="1"/>
          <p:nvPr/>
        </p:nvSpPr>
        <p:spPr>
          <a:xfrm>
            <a:off x="635129" y="1168569"/>
            <a:ext cx="777686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CATEGORIAS DE LA FUNCION DEL ENVASE</a:t>
            </a:r>
            <a:endParaRPr sz="18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16234148-83EF-C331-0E22-7D8E707AEC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  <p:sp>
        <p:nvSpPr>
          <p:cNvPr id="3" name="Google Shape;163;p13">
            <a:extLst>
              <a:ext uri="{FF2B5EF4-FFF2-40B4-BE49-F238E27FC236}">
                <a16:creationId xmlns:a16="http://schemas.microsoft.com/office/drawing/2014/main" id="{CBD3D8D4-32EF-1554-D980-8CD056085F33}"/>
              </a:ext>
            </a:extLst>
          </p:cNvPr>
          <p:cNvSpPr txBox="1"/>
          <p:nvPr/>
        </p:nvSpPr>
        <p:spPr>
          <a:xfrm>
            <a:off x="2467896" y="384160"/>
            <a:ext cx="622359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MERCADOTECNIA EN EL DISEÑO DE ENVASES</a:t>
            </a: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1" name="Google Shape;221;p22"/>
          <p:cNvGrpSpPr/>
          <p:nvPr/>
        </p:nvGrpSpPr>
        <p:grpSpPr>
          <a:xfrm>
            <a:off x="1865904" y="865239"/>
            <a:ext cx="2558613" cy="5905299"/>
            <a:chOff x="0" y="0"/>
            <a:chExt cx="4668" cy="10648"/>
          </a:xfrm>
        </p:grpSpPr>
        <p:pic>
          <p:nvPicPr>
            <p:cNvPr id="222" name="Google Shape;222;p2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4668" cy="59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3" name="Google Shape;223;p2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0" y="5998"/>
              <a:ext cx="4470" cy="46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24" name="Google Shape;224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96846" y="865239"/>
            <a:ext cx="2242469" cy="591667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22"/>
          <p:cNvSpPr txBox="1"/>
          <p:nvPr/>
        </p:nvSpPr>
        <p:spPr>
          <a:xfrm>
            <a:off x="7488323" y="5034116"/>
            <a:ext cx="1404441" cy="1174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s-EC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Valdivieso, Geraldine.(2016). UDLA, 2016-1. </a:t>
            </a:r>
            <a:r>
              <a:rPr lang="es-EC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Fadesa</a:t>
            </a:r>
            <a:r>
              <a:rPr lang="es-EC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297CB2EA-DF24-3DD8-D6E7-72752AD53A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  <p:sp>
        <p:nvSpPr>
          <p:cNvPr id="3" name="Google Shape;163;p13">
            <a:extLst>
              <a:ext uri="{FF2B5EF4-FFF2-40B4-BE49-F238E27FC236}">
                <a16:creationId xmlns:a16="http://schemas.microsoft.com/office/drawing/2014/main" id="{D1CC9E76-A15C-D1F0-868F-D1BE90C20F35}"/>
              </a:ext>
            </a:extLst>
          </p:cNvPr>
          <p:cNvSpPr txBox="1"/>
          <p:nvPr/>
        </p:nvSpPr>
        <p:spPr>
          <a:xfrm>
            <a:off x="2467896" y="384160"/>
            <a:ext cx="622359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MERCADOTECNIA EN EL DISEÑO DE ENVASES</a:t>
            </a: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87" y="774111"/>
            <a:ext cx="7670626" cy="5309778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3"/>
          <p:cNvSpPr txBox="1"/>
          <p:nvPr/>
        </p:nvSpPr>
        <p:spPr>
          <a:xfrm>
            <a:off x="1979712" y="5913396"/>
            <a:ext cx="4392488" cy="701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s-EC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NN,.(2016). UDLA, 2016-1. 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93964287-4673-CBE3-0B0F-34A93080BE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  <p:sp>
        <p:nvSpPr>
          <p:cNvPr id="3" name="Google Shape;163;p13">
            <a:extLst>
              <a:ext uri="{FF2B5EF4-FFF2-40B4-BE49-F238E27FC236}">
                <a16:creationId xmlns:a16="http://schemas.microsoft.com/office/drawing/2014/main" id="{A6744AD0-B857-4755-8AB9-A6CF9240E65F}"/>
              </a:ext>
            </a:extLst>
          </p:cNvPr>
          <p:cNvSpPr txBox="1"/>
          <p:nvPr/>
        </p:nvSpPr>
        <p:spPr>
          <a:xfrm>
            <a:off x="2467896" y="384160"/>
            <a:ext cx="622359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MERCADOTECNIA EN EL DISEÑO DE ENVASES</a:t>
            </a: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4"/>
          <p:cNvSpPr/>
          <p:nvPr/>
        </p:nvSpPr>
        <p:spPr>
          <a:xfrm>
            <a:off x="827584" y="2261680"/>
            <a:ext cx="7488832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Escriba los tres factores básicos en el desarrollo de un envase.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(Página 94)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Marca, Producto y Consumidor.</a:t>
            </a:r>
            <a:endParaRPr dirty="0"/>
          </a:p>
        </p:txBody>
      </p:sp>
      <p:sp>
        <p:nvSpPr>
          <p:cNvPr id="237" name="Google Shape;237;p24"/>
          <p:cNvSpPr txBox="1"/>
          <p:nvPr/>
        </p:nvSpPr>
        <p:spPr>
          <a:xfrm>
            <a:off x="683568" y="1318252"/>
            <a:ext cx="777686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MARCA, PRODUCTO Y CONSUMIDOR</a:t>
            </a:r>
            <a:endParaRPr sz="18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8040DFDD-8627-B8F5-19DE-75312D6BFA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  <p:sp>
        <p:nvSpPr>
          <p:cNvPr id="3" name="Google Shape;163;p13">
            <a:extLst>
              <a:ext uri="{FF2B5EF4-FFF2-40B4-BE49-F238E27FC236}">
                <a16:creationId xmlns:a16="http://schemas.microsoft.com/office/drawing/2014/main" id="{A7AC0D5F-0267-90E6-F1DE-8921AF0F0F51}"/>
              </a:ext>
            </a:extLst>
          </p:cNvPr>
          <p:cNvSpPr txBox="1"/>
          <p:nvPr/>
        </p:nvSpPr>
        <p:spPr>
          <a:xfrm>
            <a:off x="2467896" y="384160"/>
            <a:ext cx="622359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MERCADOTECNIA EN EL DISEÑO DE ENVASES</a:t>
            </a: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90675" y="2256146"/>
            <a:ext cx="5962650" cy="1781175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5"/>
          <p:cNvSpPr txBox="1"/>
          <p:nvPr/>
        </p:nvSpPr>
        <p:spPr>
          <a:xfrm>
            <a:off x="1979712" y="5579149"/>
            <a:ext cx="5087699" cy="449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s-EC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Buitrón, Orlando; Cabrera, Julieta. (2016). UDLA, 2016-1.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5"/>
          <p:cNvSpPr txBox="1"/>
          <p:nvPr/>
        </p:nvSpPr>
        <p:spPr>
          <a:xfrm>
            <a:off x="635129" y="981439"/>
            <a:ext cx="777686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MARCA, PRODUCTO Y CONSUMIDOR</a:t>
            </a:r>
            <a:endParaRPr sz="18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DC5D2C2C-5110-F209-EE2B-F070B8CDC8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  <p:sp>
        <p:nvSpPr>
          <p:cNvPr id="3" name="Google Shape;163;p13">
            <a:extLst>
              <a:ext uri="{FF2B5EF4-FFF2-40B4-BE49-F238E27FC236}">
                <a16:creationId xmlns:a16="http://schemas.microsoft.com/office/drawing/2014/main" id="{BD9A3854-CDB0-0DAC-9B7F-8A8911AFBE4C}"/>
              </a:ext>
            </a:extLst>
          </p:cNvPr>
          <p:cNvSpPr txBox="1"/>
          <p:nvPr/>
        </p:nvSpPr>
        <p:spPr>
          <a:xfrm>
            <a:off x="2467896" y="384160"/>
            <a:ext cx="622359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MERCADOTECNIA EN EL DISEÑO DE ENVASES</a:t>
            </a: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6"/>
          <p:cNvSpPr txBox="1"/>
          <p:nvPr/>
        </p:nvSpPr>
        <p:spPr>
          <a:xfrm>
            <a:off x="491113" y="1788460"/>
            <a:ext cx="8064896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Una marca es el nombre, palabra, símbolo o diseño especial que identifica un producto o servicio en forma singular.</a:t>
            </a: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26"/>
          <p:cNvSpPr/>
          <p:nvPr/>
        </p:nvSpPr>
        <p:spPr>
          <a:xfrm>
            <a:off x="506146" y="2521329"/>
            <a:ext cx="8185343" cy="3447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EC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Suele llamarse producto al resultado de un proceso de manufactura que se presenta en condiciones de ser ofrecido como mercancía, y que, apoyado por la publicidad se presenta como un satisfactor de necesidades o de deseos. Vale la pena señalar que dentro de los procesos mercantiles, en la actualidad se consideran mercancías también a los servicios, a las organizaciones y a las ideas; prueba de ellos es que la publicidad misma es un producto.</a:t>
            </a:r>
            <a:endParaRPr sz="2000"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EC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 llama consumidor al individuo o grupo de personas a los que se destinan los bienes y servicios producidos en el proceso económico.</a:t>
            </a:r>
            <a:endParaRPr sz="20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26"/>
          <p:cNvSpPr txBox="1"/>
          <p:nvPr/>
        </p:nvSpPr>
        <p:spPr>
          <a:xfrm>
            <a:off x="1979712" y="5804149"/>
            <a:ext cx="5087699" cy="449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s-EC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Palacios, Andrea. (2016). UDLA, 2016-1.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6"/>
          <p:cNvSpPr txBox="1"/>
          <p:nvPr/>
        </p:nvSpPr>
        <p:spPr>
          <a:xfrm>
            <a:off x="635129" y="1107694"/>
            <a:ext cx="777686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MARCA, PRODUCTO Y CONSUMIDOR</a:t>
            </a:r>
            <a:endParaRPr sz="18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5691E66B-037A-DBB1-B9C8-63810CD2DD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  <p:sp>
        <p:nvSpPr>
          <p:cNvPr id="3" name="Google Shape;163;p13">
            <a:extLst>
              <a:ext uri="{FF2B5EF4-FFF2-40B4-BE49-F238E27FC236}">
                <a16:creationId xmlns:a16="http://schemas.microsoft.com/office/drawing/2014/main" id="{C38BDA6A-A250-CA64-5549-2E61526E05C3}"/>
              </a:ext>
            </a:extLst>
          </p:cNvPr>
          <p:cNvSpPr txBox="1"/>
          <p:nvPr/>
        </p:nvSpPr>
        <p:spPr>
          <a:xfrm>
            <a:off x="2467896" y="384160"/>
            <a:ext cx="622359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MERCADOTECNIA EN EL DISEÑO DE ENVASES</a:t>
            </a: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6957" y="1352788"/>
            <a:ext cx="1736686" cy="2194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32344" y="804250"/>
            <a:ext cx="2072400" cy="276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72650" y="3793400"/>
            <a:ext cx="2129595" cy="276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4280" y="3793400"/>
            <a:ext cx="3990464" cy="276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02147" y="784229"/>
            <a:ext cx="3684000" cy="276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B63C054F-AEB1-44A5-EACE-0F583B16A0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  <p:sp>
        <p:nvSpPr>
          <p:cNvPr id="3" name="Google Shape;163;p13">
            <a:extLst>
              <a:ext uri="{FF2B5EF4-FFF2-40B4-BE49-F238E27FC236}">
                <a16:creationId xmlns:a16="http://schemas.microsoft.com/office/drawing/2014/main" id="{7C62AC74-A7AE-2778-1ADB-250FF91EA8F3}"/>
              </a:ext>
            </a:extLst>
          </p:cNvPr>
          <p:cNvSpPr txBox="1"/>
          <p:nvPr/>
        </p:nvSpPr>
        <p:spPr>
          <a:xfrm>
            <a:off x="2467896" y="384160"/>
            <a:ext cx="622359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MERCADOTECNIA EN EL DISEÑO DE ENVASES</a:t>
            </a: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56">
          <a:extLst>
            <a:ext uri="{FF2B5EF4-FFF2-40B4-BE49-F238E27FC236}">
              <a16:creationId xmlns:a16="http://schemas.microsoft.com/office/drawing/2014/main" id="{A8C7C0DE-A61B-84CD-5D36-F17F17CFA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27">
            <a:extLst>
              <a:ext uri="{FF2B5EF4-FFF2-40B4-BE49-F238E27FC236}">
                <a16:creationId xmlns:a16="http://schemas.microsoft.com/office/drawing/2014/main" id="{4F601501-D5B6-6B22-43FB-8614A065EA3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4089" y="784229"/>
            <a:ext cx="1967613" cy="2603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7">
            <a:extLst>
              <a:ext uri="{FF2B5EF4-FFF2-40B4-BE49-F238E27FC236}">
                <a16:creationId xmlns:a16="http://schemas.microsoft.com/office/drawing/2014/main" id="{8BFCEC13-1B14-B7F9-0492-663F8B153E4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64228" y="3528601"/>
            <a:ext cx="2228629" cy="3027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7">
            <a:extLst>
              <a:ext uri="{FF2B5EF4-FFF2-40B4-BE49-F238E27FC236}">
                <a16:creationId xmlns:a16="http://schemas.microsoft.com/office/drawing/2014/main" id="{04CB32DF-359D-073B-9B3D-7132BB37B8D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71476" y="3521400"/>
            <a:ext cx="4037400" cy="302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7">
            <a:extLst>
              <a:ext uri="{FF2B5EF4-FFF2-40B4-BE49-F238E27FC236}">
                <a16:creationId xmlns:a16="http://schemas.microsoft.com/office/drawing/2014/main" id="{256371C4-36EE-5FDE-6AC6-B90502AFE75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72650" y="1192256"/>
            <a:ext cx="3320207" cy="2188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96C44B4F-9B84-EDE1-42F0-58750DCA99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  <p:sp>
        <p:nvSpPr>
          <p:cNvPr id="3" name="Google Shape;163;p13">
            <a:extLst>
              <a:ext uri="{FF2B5EF4-FFF2-40B4-BE49-F238E27FC236}">
                <a16:creationId xmlns:a16="http://schemas.microsoft.com/office/drawing/2014/main" id="{A58CD538-9C61-0541-323E-E4BE76B2081C}"/>
              </a:ext>
            </a:extLst>
          </p:cNvPr>
          <p:cNvSpPr txBox="1"/>
          <p:nvPr/>
        </p:nvSpPr>
        <p:spPr>
          <a:xfrm>
            <a:off x="2467896" y="384160"/>
            <a:ext cx="622359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MERCADOTECNIA EN EL DISEÑO DE ENVASES</a:t>
            </a: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86816199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  <p:transition spd="slow">
    <p:cut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08671" y="784229"/>
            <a:ext cx="3832296" cy="5605704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8"/>
          <p:cNvSpPr txBox="1"/>
          <p:nvPr/>
        </p:nvSpPr>
        <p:spPr>
          <a:xfrm>
            <a:off x="7531510" y="4345859"/>
            <a:ext cx="1140542" cy="1396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s-EC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Valdivieso, Geraldine.(2016). UDLA, 2016-1.</a:t>
            </a:r>
            <a:endParaRPr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31E92861-21A9-B16F-9BC9-3E43757918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  <p:sp>
        <p:nvSpPr>
          <p:cNvPr id="3" name="Google Shape;163;p13">
            <a:extLst>
              <a:ext uri="{FF2B5EF4-FFF2-40B4-BE49-F238E27FC236}">
                <a16:creationId xmlns:a16="http://schemas.microsoft.com/office/drawing/2014/main" id="{E9A9AC0B-7D2E-42CD-C0E1-179685FD193F}"/>
              </a:ext>
            </a:extLst>
          </p:cNvPr>
          <p:cNvSpPr txBox="1"/>
          <p:nvPr/>
        </p:nvSpPr>
        <p:spPr>
          <a:xfrm>
            <a:off x="2467896" y="384160"/>
            <a:ext cx="622359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MERCADOTECNIA EN EL DISEÑO DE ENVASES</a:t>
            </a: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24075" y="1643133"/>
            <a:ext cx="4895850" cy="406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9"/>
          <p:cNvSpPr txBox="1"/>
          <p:nvPr/>
        </p:nvSpPr>
        <p:spPr>
          <a:xfrm>
            <a:off x="2236653" y="5993302"/>
            <a:ext cx="5087699" cy="449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s-EC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Técnicas de Envases (1994). Instituto Argentino del Envase. Argentina: Buenos Aires.</a:t>
            </a:r>
            <a:endParaRPr/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19FCDFA8-7898-A8B8-61B4-70F3D62E29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  <p:sp>
        <p:nvSpPr>
          <p:cNvPr id="3" name="Google Shape;163;p13">
            <a:extLst>
              <a:ext uri="{FF2B5EF4-FFF2-40B4-BE49-F238E27FC236}">
                <a16:creationId xmlns:a16="http://schemas.microsoft.com/office/drawing/2014/main" id="{C7A6163F-7259-7363-1B7D-0C28EDF38FCC}"/>
              </a:ext>
            </a:extLst>
          </p:cNvPr>
          <p:cNvSpPr txBox="1"/>
          <p:nvPr/>
        </p:nvSpPr>
        <p:spPr>
          <a:xfrm>
            <a:off x="2467896" y="384160"/>
            <a:ext cx="622359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MERCADOTECNIA EN EL DISEÑO DE ENVASES</a:t>
            </a: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12771" y="865238"/>
            <a:ext cx="5492364" cy="5693319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30"/>
          <p:cNvSpPr txBox="1"/>
          <p:nvPr/>
        </p:nvSpPr>
        <p:spPr>
          <a:xfrm>
            <a:off x="434985" y="5034117"/>
            <a:ext cx="1607760" cy="1281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s-EC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Técnicas de Envases (1994). Instituto Argentino del Envase. Argentina: Buenos Aires.</a:t>
            </a:r>
            <a:endParaRPr dirty="0"/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E810966C-6B77-11C4-9F18-954246178B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  <p:sp>
        <p:nvSpPr>
          <p:cNvPr id="3" name="Google Shape;163;p13">
            <a:extLst>
              <a:ext uri="{FF2B5EF4-FFF2-40B4-BE49-F238E27FC236}">
                <a16:creationId xmlns:a16="http://schemas.microsoft.com/office/drawing/2014/main" id="{A0E220A4-A55B-ED0B-D5D3-4A4C16D879E6}"/>
              </a:ext>
            </a:extLst>
          </p:cNvPr>
          <p:cNvSpPr txBox="1"/>
          <p:nvPr/>
        </p:nvSpPr>
        <p:spPr>
          <a:xfrm>
            <a:off x="2467896" y="384160"/>
            <a:ext cx="622359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MERCADOTECNIA EN EL DISEÑO DE ENVASES</a:t>
            </a: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43199" y="816077"/>
            <a:ext cx="4232533" cy="5969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31"/>
          <p:cNvSpPr txBox="1"/>
          <p:nvPr/>
        </p:nvSpPr>
        <p:spPr>
          <a:xfrm>
            <a:off x="7236542" y="4316362"/>
            <a:ext cx="1511922" cy="1315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s-EC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Técnicas de Envases (1994). Instituto Argentino del Envase. Argentina: Buenos Aires.</a:t>
            </a:r>
            <a:endParaRPr dirty="0"/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EDA5BD9C-AB5B-ADAA-F510-D204402C6D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  <p:sp>
        <p:nvSpPr>
          <p:cNvPr id="3" name="Google Shape;163;p13">
            <a:extLst>
              <a:ext uri="{FF2B5EF4-FFF2-40B4-BE49-F238E27FC236}">
                <a16:creationId xmlns:a16="http://schemas.microsoft.com/office/drawing/2014/main" id="{42E0904A-E607-56F8-D869-1E49CCB741DD}"/>
              </a:ext>
            </a:extLst>
          </p:cNvPr>
          <p:cNvSpPr txBox="1"/>
          <p:nvPr/>
        </p:nvSpPr>
        <p:spPr>
          <a:xfrm>
            <a:off x="2467896" y="384160"/>
            <a:ext cx="622359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MERCADOTECNIA EN EL DISEÑO DE ENVASES</a:t>
            </a: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07702" y="973393"/>
            <a:ext cx="2767754" cy="5629931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32"/>
          <p:cNvSpPr txBox="1"/>
          <p:nvPr/>
        </p:nvSpPr>
        <p:spPr>
          <a:xfrm>
            <a:off x="5630170" y="5041430"/>
            <a:ext cx="3118294" cy="589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s-EC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Técnicas de Envases (1994). Instituto Argentino del Envase. Argentina: Buenos Aires.</a:t>
            </a:r>
            <a:endParaRPr/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A81E981D-E85C-9086-D910-133C81183B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  <p:sp>
        <p:nvSpPr>
          <p:cNvPr id="3" name="Google Shape;163;p13">
            <a:extLst>
              <a:ext uri="{FF2B5EF4-FFF2-40B4-BE49-F238E27FC236}">
                <a16:creationId xmlns:a16="http://schemas.microsoft.com/office/drawing/2014/main" id="{EFC19457-B5CC-72B9-CDEB-50EBD195CCBE}"/>
              </a:ext>
            </a:extLst>
          </p:cNvPr>
          <p:cNvSpPr txBox="1"/>
          <p:nvPr/>
        </p:nvSpPr>
        <p:spPr>
          <a:xfrm>
            <a:off x="2467896" y="384160"/>
            <a:ext cx="622359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MERCADOTECNIA EN EL DISEÑO DE ENVASES</a:t>
            </a: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7875" y="2101851"/>
            <a:ext cx="5048250" cy="2654300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3"/>
          <p:cNvSpPr txBox="1"/>
          <p:nvPr/>
        </p:nvSpPr>
        <p:spPr>
          <a:xfrm>
            <a:off x="2236653" y="5993302"/>
            <a:ext cx="5087699" cy="449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s-EC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Técnicas de Envases (1994). Instituto Argentino del Envase. Argentina: Buenos Aires.</a:t>
            </a:r>
            <a:endParaRPr/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7935FD71-7B4A-187E-A547-0FF3179BC2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  <p:sp>
        <p:nvSpPr>
          <p:cNvPr id="3" name="Google Shape;163;p13">
            <a:extLst>
              <a:ext uri="{FF2B5EF4-FFF2-40B4-BE49-F238E27FC236}">
                <a16:creationId xmlns:a16="http://schemas.microsoft.com/office/drawing/2014/main" id="{6A112D8A-805B-6AF9-315C-4346FDE3A99A}"/>
              </a:ext>
            </a:extLst>
          </p:cNvPr>
          <p:cNvSpPr txBox="1"/>
          <p:nvPr/>
        </p:nvSpPr>
        <p:spPr>
          <a:xfrm>
            <a:off x="2467896" y="384160"/>
            <a:ext cx="622359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MERCADOTECNIA EN EL DISEÑO DE ENVASES</a:t>
            </a: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22272" y="831869"/>
            <a:ext cx="3257420" cy="5641971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34"/>
          <p:cNvSpPr txBox="1"/>
          <p:nvPr/>
        </p:nvSpPr>
        <p:spPr>
          <a:xfrm>
            <a:off x="6272980" y="4778478"/>
            <a:ext cx="2475483" cy="852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s-EC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Técnicas de Envases (1994). Instituto Argentino del Envase. Argentina: Buenos Aires.</a:t>
            </a:r>
            <a:endParaRPr dirty="0"/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A4A1E18F-9192-7D98-20C2-49748FAEAA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  <p:sp>
        <p:nvSpPr>
          <p:cNvPr id="3" name="Google Shape;163;p13">
            <a:extLst>
              <a:ext uri="{FF2B5EF4-FFF2-40B4-BE49-F238E27FC236}">
                <a16:creationId xmlns:a16="http://schemas.microsoft.com/office/drawing/2014/main" id="{FFAD98B3-7656-680B-DF1D-F7D5BC3190E8}"/>
              </a:ext>
            </a:extLst>
          </p:cNvPr>
          <p:cNvSpPr txBox="1"/>
          <p:nvPr/>
        </p:nvSpPr>
        <p:spPr>
          <a:xfrm>
            <a:off x="2467896" y="384160"/>
            <a:ext cx="622359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MERCADOTECNIA EN EL DISEÑO DE ENVASES</a:t>
            </a: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46735" y="963560"/>
            <a:ext cx="3218091" cy="5786489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35"/>
          <p:cNvSpPr txBox="1"/>
          <p:nvPr/>
        </p:nvSpPr>
        <p:spPr>
          <a:xfrm>
            <a:off x="7364360" y="4532672"/>
            <a:ext cx="1384103" cy="1098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s-EC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Técnicas de Envases (1994). Instituto Argentino del Envase. Argentina: Buenos Aires.</a:t>
            </a:r>
            <a:endParaRPr dirty="0"/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243ED182-9FE4-A1AE-FCEE-58DA3A51C4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  <p:sp>
        <p:nvSpPr>
          <p:cNvPr id="3" name="Google Shape;163;p13">
            <a:extLst>
              <a:ext uri="{FF2B5EF4-FFF2-40B4-BE49-F238E27FC236}">
                <a16:creationId xmlns:a16="http://schemas.microsoft.com/office/drawing/2014/main" id="{81FFAA9C-554E-C837-C809-E2258E95B2B0}"/>
              </a:ext>
            </a:extLst>
          </p:cNvPr>
          <p:cNvSpPr txBox="1"/>
          <p:nvPr/>
        </p:nvSpPr>
        <p:spPr>
          <a:xfrm>
            <a:off x="2467896" y="384160"/>
            <a:ext cx="622359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MERCADOTECNIA EN EL DISEÑO DE ENVASES</a:t>
            </a: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6"/>
          <p:cNvSpPr/>
          <p:nvPr/>
        </p:nvSpPr>
        <p:spPr>
          <a:xfrm>
            <a:off x="788255" y="1228397"/>
            <a:ext cx="7776864" cy="4401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Vidales </a:t>
            </a:r>
            <a:r>
              <a:rPr lang="es-EC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Giovannetti</a:t>
            </a:r>
            <a:r>
              <a:rPr lang="es-EC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M., (2000). </a:t>
            </a:r>
            <a:r>
              <a:rPr lang="es-EC" sz="28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 mundo del envase: Manual para el diseño y producción de envases y embalajes</a:t>
            </a:r>
            <a:r>
              <a:rPr lang="es-EC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México: México D.F. 1st ed.: GG.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Instituto Argentino del Envase, (1994). </a:t>
            </a:r>
            <a:r>
              <a:rPr lang="es-EC" sz="28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Técnicas en envases. </a:t>
            </a:r>
            <a:r>
              <a:rPr lang="es-EC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Argentina: Buenos Aires.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Estudiantes de la Escuela de Diseño de la UDLA, (2016). </a:t>
            </a:r>
            <a:r>
              <a:rPr lang="es-EC" sz="28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 610.</a:t>
            </a:r>
            <a:r>
              <a:rPr lang="es-EC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2016-1.</a:t>
            </a:r>
            <a:endParaRPr sz="2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703899E6-B887-8C5A-F0EB-BBE7161A0E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  <p:sp>
        <p:nvSpPr>
          <p:cNvPr id="3" name="Google Shape;163;p13">
            <a:extLst>
              <a:ext uri="{FF2B5EF4-FFF2-40B4-BE49-F238E27FC236}">
                <a16:creationId xmlns:a16="http://schemas.microsoft.com/office/drawing/2014/main" id="{8CE64922-962E-3145-FC96-D71860333B7D}"/>
              </a:ext>
            </a:extLst>
          </p:cNvPr>
          <p:cNvSpPr txBox="1"/>
          <p:nvPr/>
        </p:nvSpPr>
        <p:spPr>
          <a:xfrm>
            <a:off x="2467896" y="384160"/>
            <a:ext cx="622359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MERCADOTECNIA EN EL DISEÑO DE ENVASES</a:t>
            </a: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1561" y="1052736"/>
            <a:ext cx="3625795" cy="4834392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7"/>
          <p:cNvSpPr txBox="1"/>
          <p:nvPr/>
        </p:nvSpPr>
        <p:spPr>
          <a:xfrm>
            <a:off x="4860033" y="2276872"/>
            <a:ext cx="3528391" cy="313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</a:pPr>
            <a:r>
              <a:rPr lang="es-EC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Fotografías del Museo della Scienza e della Tecnologia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</a:pPr>
            <a:r>
              <a:rPr lang="es-EC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Milán: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</a:pPr>
            <a:r>
              <a:rPr lang="es-EC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2014-06-15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</a:pPr>
            <a:r>
              <a:rPr lang="es-EC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Fotografías del Museo Kartell en Milán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</a:pPr>
            <a:r>
              <a:rPr lang="es-EC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2014-06-18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</a:pPr>
            <a:r>
              <a:rPr lang="es-EC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Fotografías de la Triennale de Milán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</a:pPr>
            <a:r>
              <a:rPr lang="es-EC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2014-06-19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</a:pPr>
            <a:r>
              <a:rPr lang="es-EC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Tomadas por Patricio Jácome</a:t>
            </a:r>
            <a:endParaRPr/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35AD45B0-701F-B96C-E0BA-00F7DD6887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  <p:sp>
        <p:nvSpPr>
          <p:cNvPr id="3" name="Google Shape;163;p13">
            <a:extLst>
              <a:ext uri="{FF2B5EF4-FFF2-40B4-BE49-F238E27FC236}">
                <a16:creationId xmlns:a16="http://schemas.microsoft.com/office/drawing/2014/main" id="{2A819473-E821-4573-1794-3A9B07DAE8F5}"/>
              </a:ext>
            </a:extLst>
          </p:cNvPr>
          <p:cNvSpPr txBox="1"/>
          <p:nvPr/>
        </p:nvSpPr>
        <p:spPr>
          <a:xfrm>
            <a:off x="2467896" y="384160"/>
            <a:ext cx="622359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MERCADOTECNIA EN EL DISEÑO DE ENVASES</a:t>
            </a: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8"/>
          <p:cNvSpPr txBox="1"/>
          <p:nvPr/>
        </p:nvSpPr>
        <p:spPr>
          <a:xfrm>
            <a:off x="1151550" y="2645871"/>
            <a:ext cx="6840899" cy="2554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-EC" sz="4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Patricio Jácome-Monar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000"/>
              <a:buFont typeface="Arial"/>
              <a:buNone/>
            </a:pPr>
            <a:r>
              <a:rPr lang="es-EC" sz="4000" b="0" i="0" u="sng" strike="noStrike" cap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patricio.jacome.cad.cam.cae@gmail.com</a:t>
            </a:r>
            <a:endParaRPr lang="es-EC" sz="4000" b="0" i="0" u="sng" strike="noStrike" cap="none" dirty="0">
              <a:solidFill>
                <a:schemeClr val="hlink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000"/>
              <a:buFont typeface="Arial"/>
              <a:buNone/>
            </a:pPr>
            <a:r>
              <a:rPr lang="es-EC" sz="4000" dirty="0">
                <a:solidFill>
                  <a:schemeClr val="tx1"/>
                </a:solidFill>
              </a:rPr>
              <a:t>593 9962 777 28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327" name="Google Shape;327;p38"/>
          <p:cNvSpPr txBox="1"/>
          <p:nvPr/>
        </p:nvSpPr>
        <p:spPr>
          <a:xfrm>
            <a:off x="1475766" y="1002171"/>
            <a:ext cx="6120599" cy="1274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s-EC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MERCADOTECNIA PARA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s-EC"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DISEÑO DE ENVASES </a:t>
            </a:r>
            <a:endParaRPr/>
          </a:p>
        </p:txBody>
      </p:sp>
      <p:pic>
        <p:nvPicPr>
          <p:cNvPr id="328" name="Google Shape;328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" y="5569270"/>
            <a:ext cx="4496809" cy="128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96809" y="5569270"/>
            <a:ext cx="4647191" cy="1288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BF589CFF-571A-A802-51BB-EB6644FF26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181" y="384160"/>
            <a:ext cx="1896521" cy="359997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1_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</TotalTime>
  <Words>1334</Words>
  <Application>Microsoft Office PowerPoint</Application>
  <PresentationFormat>Presentación en pantalla (4:3)</PresentationFormat>
  <Paragraphs>170</Paragraphs>
  <Slides>42</Slides>
  <Notes>41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42</vt:i4>
      </vt:variant>
    </vt:vector>
  </HeadingPairs>
  <TitlesOfParts>
    <vt:vector size="45" baseType="lpstr">
      <vt:lpstr>Arial</vt:lpstr>
      <vt:lpstr>Calibri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Carla Anderson</dc:creator>
  <cp:lastModifiedBy>Patricio Jâcome Monar</cp:lastModifiedBy>
  <cp:revision>11</cp:revision>
  <dcterms:created xsi:type="dcterms:W3CDTF">2016-03-08T21:39:00Z</dcterms:created>
  <dcterms:modified xsi:type="dcterms:W3CDTF">2026-08-27T16:07:02Z</dcterms:modified>
</cp:coreProperties>
</file>