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63"/>
  </p:notesMasterIdLst>
  <p:sldIdLst>
    <p:sldId id="316" r:id="rId2"/>
    <p:sldId id="256" r:id="rId3"/>
    <p:sldId id="315"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dopl3r.com/memes/graciosos/cuando-la-ardilla-de-la-era-de-hielo-reencarna-en-tu-grifo-de-agua/58543"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esquire.com/es/actualidad/a31129740/lavabo-pene-twitter-hueco-uso-invento/"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www.lo-mejor.com/hogar/comparativo-bide-precio-opinion/"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bbc.com/mundo/noticias-53189062"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90a951c3b3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90a951c3b3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8b1475b93a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8b1475b93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18cc61aa5f_0_4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118cc61aa5f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18cc61aa5f_0_4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18cc61aa5f_0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18cc61aa5f_0_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18cc61aa5f_0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18cc61aa5f_0_4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18cc61aa5f_0_4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18cc61aa5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18cc61aa5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8b0a759a14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8b0a759a1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8b0a759a1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8b0a759a1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18cc61aa5f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118cc61aa5f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18cc61aa5f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118cc61aa5f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8b0a759a1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8b0a759a1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8b0a759a14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8b0a759a1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18cc61aa5f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g118cc61aa5f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600"/>
              <a:buFont typeface="Calibri"/>
              <a:buNone/>
            </a:pPr>
            <a:r>
              <a:rPr lang="es" sz="1200">
                <a:solidFill>
                  <a:schemeClr val="dk1"/>
                </a:solidFill>
                <a:latin typeface="Calibri"/>
                <a:ea typeface="Calibri"/>
                <a:cs typeface="Calibri"/>
                <a:sym typeface="Calibri"/>
              </a:rPr>
              <a:t>https://eu.alessi.com/search?q=m49</a:t>
            </a:r>
            <a:endParaRPr sz="1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18cc61aa5f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g118cc61aa5f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600"/>
              <a:buFont typeface="Calibri"/>
              <a:buNone/>
            </a:pPr>
            <a:r>
              <a:rPr lang="es" sz="1200">
                <a:solidFill>
                  <a:schemeClr val="dk1"/>
                </a:solidFill>
                <a:latin typeface="Calibri"/>
                <a:ea typeface="Calibri"/>
                <a:cs typeface="Calibri"/>
                <a:sym typeface="Calibri"/>
              </a:rPr>
              <a:t>https://eu.alessi.com/search?q=m49</a:t>
            </a:r>
            <a:endParaRPr sz="1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18cc61aa5f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g118cc61aa5f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600"/>
              <a:buFont typeface="Calibri"/>
              <a:buNone/>
            </a:pPr>
            <a:r>
              <a:rPr lang="es" sz="1200">
                <a:solidFill>
                  <a:schemeClr val="dk1"/>
                </a:solidFill>
                <a:latin typeface="Calibri"/>
                <a:ea typeface="Calibri"/>
                <a:cs typeface="Calibri"/>
                <a:sym typeface="Calibri"/>
              </a:rPr>
              <a:t>https://eu.alessi.com/search?q=m49</a:t>
            </a:r>
            <a:endParaRPr sz="1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8b0a759a14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8b0a759a14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8b0a759a14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8b0a759a1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8b0a759a14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8b0a759a14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18cc61aa5f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8" name="Google Shape;198;g118cc61aa5f_0_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t>https://eu.alessi.com/collections/bathroom</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18cc61aa5f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g118cc61aa5f_0_1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t>https://eu.alessi.com/collections/bathroom</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18cc61aa5f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1" name="Google Shape;211;g118cc61aa5f_0_1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t>https://eu.alessi.com/collections/bathroom</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8b0a759a14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8b0a759a14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18cc61aa5f_0_4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118cc61aa5f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8b0a759a1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8b0a759a1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18cc61aa5f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0" name="Google Shape;240;g118cc61aa5f_0_2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solidFill>
                  <a:schemeClr val="dk1"/>
                </a:solidFill>
              </a:rPr>
              <a:t>DISEÑO Y DESARROLLO DE CENTERSET FUNDIDO.pdf</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118cc61aa5f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g118cc61aa5f_0_2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u="sng">
                <a:solidFill>
                  <a:schemeClr val="hlink"/>
                </a:solidFill>
                <a:hlinkClick r:id="rId3"/>
              </a:rPr>
              <a:t>https://www.dopl3r.com/memes/graciosos/cuando-la-ardilla-de-la-era-de-hielo-reencarna-en-tu-grifo-de-agua/58543</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18cc61aa5f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g118cc61aa5f_0_2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solidFill>
                  <a:schemeClr val="dk1"/>
                </a:solidFill>
              </a:rPr>
              <a:t>DISEÑO Y DESARROLLO DE CENTERSET FUNDIDO.pdf</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18cc61aa5f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8" name="Google Shape;258;g118cc61aa5f_0_2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solidFill>
                  <a:schemeClr val="dk1"/>
                </a:solidFill>
              </a:rPr>
              <a:t>DISEÑO Y DESARROLLO DE CENTERSET FUNDIDO.pdf</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18cc61aa5f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4" name="Google Shape;264;g118cc61aa5f_0_2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t>DISEÑO Y DESARROLLO DE CENTERSET FUNDIDO.pdf</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8b0a759a14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8b0a759a1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8b1475b93a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8b1475b93a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118cc61aa5f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2" name="Google Shape;282;g118cc61aa5f_0_2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Clr>
                <a:schemeClr val="dk1"/>
              </a:buClr>
              <a:buSzPts val="600"/>
              <a:buFont typeface="Calibri"/>
              <a:buNone/>
            </a:pPr>
            <a:r>
              <a:rPr lang="es"/>
              <a:t>PIEZAS/226.1E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118cc61aa5f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8" name="Google Shape;288;g118cc61aa5f_0_3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t>https://www.bekiasalud.com/articulos/como-debe-ser-jabon-intimo-femenino/</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18cc61aa5f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g118cc61aa5f_0_3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t>https://www.65ymas.com/salud/medicina-preventiva/banos-de-asiento-que-son_7334_102.html</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18cc61aa5f_0_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118cc61aa5f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u="sng">
                <a:solidFill>
                  <a:schemeClr val="hlink"/>
                </a:solidFill>
                <a:hlinkClick r:id="rId3"/>
              </a:rPr>
              <a:t>https://www.esquire.com/es/actualidad/a31129740/lavabo-pene-twitter-hueco-uso-invento/</a:t>
            </a:r>
            <a:endParaRPr/>
          </a:p>
          <a:p>
            <a:pPr marL="0" lvl="0" indent="0" algn="l" rtl="0">
              <a:spcBef>
                <a:spcPts val="0"/>
              </a:spcBef>
              <a:spcAft>
                <a:spcPts val="0"/>
              </a:spcAft>
              <a:buNone/>
            </a:pPr>
            <a:r>
              <a:rPr lang="es" u="sng">
                <a:solidFill>
                  <a:schemeClr val="hlink"/>
                </a:solidFill>
                <a:hlinkClick r:id="rId4"/>
              </a:rPr>
              <a:t>https://www.lo-mejor.com/hogar/comparativo-bide-precio-opinion/</a:t>
            </a:r>
            <a:endParaRPr/>
          </a:p>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118cc61aa5f_0_3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118cc61aa5f_0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C:/PATO/TPM/CELDA CATIA-CNC/FACILITADORES/HORNO BAJA PRESIÓN/FOTOS_201.41.1E</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18cc61aa5f_0_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2" name="Google Shape;312;g118cc61aa5f_0_4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t>Pamela</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18cc61aa5f_0_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9" name="Google Shape;319;g118cc61aa5f_0_4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t>https://www.ecured.cu/Esv%C3%A1stica</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18cc61aa5f_0_3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118cc61aa5f_0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C:/PATO/</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118cc61aa5f_0_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1" name="Google Shape;331;g118cc61aa5f_0_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18cc61aa5f_0_3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6" name="Google Shape;336;g118cc61aa5f_0_3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t>Soledad Calisto</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18cc61aa5f_0_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2" name="Google Shape;342;g118cc61aa5f_0_3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solidFill>
                  <a:schemeClr val="dk1"/>
                </a:solidFill>
              </a:rPr>
              <a:t>Soledad Calisto</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118cc61aa5f_0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8" name="Google Shape;348;g118cc61aa5f_0_3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t>Pamela</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8b1475b93a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8b1475b93a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u="sng">
                <a:solidFill>
                  <a:schemeClr val="accent5"/>
                </a:solidFill>
                <a:hlinkClick r:id="rId3">
                  <a:extLst>
                    <a:ext uri="{A12FA001-AC4F-418D-AE19-62706E023703}">
                      <ahyp:hlinkClr xmlns:ahyp="http://schemas.microsoft.com/office/drawing/2018/hyperlinkcolor" val="tx"/>
                    </a:ext>
                  </a:extLst>
                </a:hlinkClick>
              </a:rPr>
              <a:t>https://www.bbc.com/mundo/noticias-53189062</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8b1475b93a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8b1475b93a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u="sng">
                <a:solidFill>
                  <a:schemeClr val="accent5"/>
                </a:solidFill>
                <a:hlinkClick r:id="rId3">
                  <a:extLst>
                    <a:ext uri="{A12FA001-AC4F-418D-AE19-62706E023703}">
                      <ahyp:hlinkClr xmlns:ahyp="http://schemas.microsoft.com/office/drawing/2018/hyperlinkcolor" val="tx"/>
                    </a:ext>
                  </a:extLst>
                </a:hlinkClick>
              </a:rPr>
              <a:t>https://www.bbc.com/mundo/noticias-53189062</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8b1475b93a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8b1475b93a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u="sng">
                <a:solidFill>
                  <a:schemeClr val="accent5"/>
                </a:solidFill>
                <a:hlinkClick r:id="rId3">
                  <a:extLst>
                    <a:ext uri="{A12FA001-AC4F-418D-AE19-62706E023703}">
                      <ahyp:hlinkClr xmlns:ahyp="http://schemas.microsoft.com/office/drawing/2018/hyperlinkcolor" val="tx"/>
                    </a:ext>
                  </a:extLst>
                </a:hlinkClick>
              </a:rPr>
              <a:t>https://www.bbc.com/mundo/noticias-53189062</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118cc61aa5f_0_4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118cc61aa5f_0_4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u="sng">
                <a:solidFill>
                  <a:schemeClr val="accent5"/>
                </a:solidFill>
                <a:hlinkClick r:id="rId3">
                  <a:extLst>
                    <a:ext uri="{A12FA001-AC4F-418D-AE19-62706E023703}">
                      <ahyp:hlinkClr xmlns:ahyp="http://schemas.microsoft.com/office/drawing/2018/hyperlinkcolor" val="tx"/>
                    </a:ext>
                  </a:extLst>
                </a:hlinkClick>
              </a:rPr>
              <a:t>https://www.bbc.com/mundo/noticias-53189062</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8b1475b93a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8b1475b93a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u="sng">
                <a:solidFill>
                  <a:schemeClr val="accent5"/>
                </a:solidFill>
                <a:hlinkClick r:id="rId3">
                  <a:extLst>
                    <a:ext uri="{A12FA001-AC4F-418D-AE19-62706E023703}">
                      <ahyp:hlinkClr xmlns:ahyp="http://schemas.microsoft.com/office/drawing/2018/hyperlinkcolor" val="tx"/>
                    </a:ext>
                  </a:extLst>
                </a:hlinkClick>
              </a:rPr>
              <a:t>https://www.bbc.com/mundo/noticias-53189062</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8b1475b93a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8b1475b93a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u="sng">
                <a:solidFill>
                  <a:schemeClr val="accent5"/>
                </a:solidFill>
                <a:hlinkClick r:id="rId3">
                  <a:extLst>
                    <a:ext uri="{A12FA001-AC4F-418D-AE19-62706E023703}">
                      <ahyp:hlinkClr xmlns:ahyp="http://schemas.microsoft.com/office/drawing/2018/hyperlinkcolor" val="tx"/>
                    </a:ext>
                  </a:extLst>
                </a:hlinkClick>
              </a:rPr>
              <a:t>https://www.bbc.com/mundo/noticias-53189062</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8b0a759a14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8b0a759a14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u="sng">
                <a:solidFill>
                  <a:schemeClr val="hlink"/>
                </a:solidFill>
                <a:hlinkClick r:id="rId3"/>
              </a:rPr>
              <a:t>https://www.bbc.com/mundo/noticias-53189062</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8b0a759a14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8b0a759a1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u="sng">
                <a:solidFill>
                  <a:schemeClr val="hlink"/>
                </a:solidFill>
                <a:hlinkClick r:id="rId3"/>
              </a:rPr>
              <a:t>https://www.bbc.com/mundo/noticias-53189062</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8b1475b93a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8b1475b93a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u="sng">
                <a:solidFill>
                  <a:schemeClr val="hlink"/>
                </a:solidFill>
                <a:hlinkClick r:id="rId3"/>
              </a:rPr>
              <a:t>https://www.bbc.com/mundo/noticias-53189062</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8b0a759a14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8b0a759a14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u="sng">
                <a:solidFill>
                  <a:schemeClr val="hlink"/>
                </a:solidFill>
                <a:hlinkClick r:id="rId3"/>
              </a:rPr>
              <a:t>https://www.bbc.com/mundo/noticias-53189062</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8b1475b93a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8b1475b93a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u="sng">
                <a:solidFill>
                  <a:schemeClr val="accent5"/>
                </a:solidFill>
                <a:hlinkClick r:id="rId3">
                  <a:extLst>
                    <a:ext uri="{A12FA001-AC4F-418D-AE19-62706E023703}">
                      <ahyp:hlinkClr xmlns:ahyp="http://schemas.microsoft.com/office/drawing/2018/hyperlinkcolor" val="tx"/>
                    </a:ext>
                  </a:extLst>
                </a:hlinkClick>
              </a:rPr>
              <a:t>https://www.bbc.com/mundo/noticias-53189062</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8b1475b93a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8b1475b93a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8b1475b93a_0_2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8b1475b93a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8b1475b93a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8b1475b93a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1600"/>
              </a:spcBef>
              <a:spcAft>
                <a:spcPts val="0"/>
              </a:spcAft>
              <a:buClr>
                <a:schemeClr val="dk1"/>
              </a:buClr>
              <a:buSzPts val="1800"/>
              <a:buChar char="○"/>
              <a:defRPr/>
            </a:lvl2pPr>
            <a:lvl3pPr marL="1371600" lvl="2" indent="-342900" algn="l" rtl="0">
              <a:spcBef>
                <a:spcPts val="1600"/>
              </a:spcBef>
              <a:spcAft>
                <a:spcPts val="0"/>
              </a:spcAft>
              <a:buClr>
                <a:schemeClr val="dk1"/>
              </a:buClr>
              <a:buSzPts val="1800"/>
              <a:buChar char="■"/>
              <a:defRPr/>
            </a:lvl3pPr>
            <a:lvl4pPr marL="1828800" lvl="3" indent="-342900" algn="l" rtl="0">
              <a:spcBef>
                <a:spcPts val="1600"/>
              </a:spcBef>
              <a:spcAft>
                <a:spcPts val="0"/>
              </a:spcAft>
              <a:buClr>
                <a:schemeClr val="dk1"/>
              </a:buClr>
              <a:buSzPts val="1800"/>
              <a:buChar char="●"/>
              <a:defRPr/>
            </a:lvl4pPr>
            <a:lvl5pPr marL="2286000" lvl="4" indent="-342900" algn="l" rtl="0">
              <a:spcBef>
                <a:spcPts val="1600"/>
              </a:spcBef>
              <a:spcAft>
                <a:spcPts val="0"/>
              </a:spcAft>
              <a:buClr>
                <a:schemeClr val="dk1"/>
              </a:buClr>
              <a:buSzPts val="1800"/>
              <a:buChar char="○"/>
              <a:defRPr/>
            </a:lvl5pPr>
            <a:lvl6pPr marL="2743200" lvl="5" indent="-342900" algn="l" rtl="0">
              <a:spcBef>
                <a:spcPts val="1600"/>
              </a:spcBef>
              <a:spcAft>
                <a:spcPts val="0"/>
              </a:spcAft>
              <a:buClr>
                <a:schemeClr val="dk1"/>
              </a:buClr>
              <a:buSzPts val="1800"/>
              <a:buChar char="■"/>
              <a:defRPr/>
            </a:lvl6pPr>
            <a:lvl7pPr marL="3200400" lvl="6" indent="-342900" algn="l" rtl="0">
              <a:spcBef>
                <a:spcPts val="1600"/>
              </a:spcBef>
              <a:spcAft>
                <a:spcPts val="0"/>
              </a:spcAft>
              <a:buClr>
                <a:schemeClr val="dk1"/>
              </a:buClr>
              <a:buSzPts val="1800"/>
              <a:buChar char="●"/>
              <a:defRPr/>
            </a:lvl7pPr>
            <a:lvl8pPr marL="3657600" lvl="7" indent="-342900" algn="l" rtl="0">
              <a:spcBef>
                <a:spcPts val="1600"/>
              </a:spcBef>
              <a:spcAft>
                <a:spcPts val="0"/>
              </a:spcAft>
              <a:buClr>
                <a:schemeClr val="dk1"/>
              </a:buClr>
              <a:buSzPts val="1800"/>
              <a:buChar char="○"/>
              <a:defRPr/>
            </a:lvl8pPr>
            <a:lvl9pPr marL="4114800" lvl="8" indent="-342900" algn="l" rtl="0">
              <a:spcBef>
                <a:spcPts val="1600"/>
              </a:spcBef>
              <a:spcAft>
                <a:spcPts val="1600"/>
              </a:spcAft>
              <a:buClr>
                <a:schemeClr val="dk1"/>
              </a:buClr>
              <a:buSzPts val="1800"/>
              <a:buChar char="■"/>
              <a:defRPr/>
            </a:lvl9pPr>
          </a:lstStyle>
          <a:p>
            <a:endParaRPr/>
          </a:p>
        </p:txBody>
      </p:sp>
      <p:sp>
        <p:nvSpPr>
          <p:cNvPr id="53" name="Google Shape;53;p13"/>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 name="Google Shape;54;p13"/>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5" name="Google Shape;55;p1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image" Target="../media/image1.jp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1.jpg"/><Relationship Id="rId5" Type="http://schemas.openxmlformats.org/officeDocument/2006/relationships/hyperlink" Target="https://eu.alessi.com/collections/stefano-giovannoni" TargetMode="Externa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4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1.jpg"/></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11.xml"/><Relationship Id="rId4" Type="http://schemas.openxmlformats.org/officeDocument/2006/relationships/image" Target="../media/image1.jpg"/></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5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61.xml.rels><?xml version="1.0" encoding="UTF-8" standalone="yes"?>
<Relationships xmlns="http://schemas.openxmlformats.org/package/2006/relationships"><Relationship Id="rId3" Type="http://schemas.openxmlformats.org/officeDocument/2006/relationships/hyperlink" Target="mailto:patricio.jacome.cad.cam.cae@gmail.com" TargetMode="External"/><Relationship Id="rId2" Type="http://schemas.openxmlformats.org/officeDocument/2006/relationships/notesSlide" Target="../notesSlides/notesSlide60.xml"/><Relationship Id="rId1" Type="http://schemas.openxmlformats.org/officeDocument/2006/relationships/slideLayout" Target="../slideLayouts/slideLayout11.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62" y="1719262"/>
            <a:ext cx="8982075" cy="1704975"/>
          </a:xfrm>
          <a:prstGeom prst="rect">
            <a:avLst/>
          </a:prstGeom>
        </p:spPr>
      </p:pic>
    </p:spTree>
    <p:extLst>
      <p:ext uri="{BB962C8B-B14F-4D97-AF65-F5344CB8AC3E}">
        <p14:creationId xmlns:p14="http://schemas.microsoft.com/office/powerpoint/2010/main" val="1354868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2" y="1719262"/>
            <a:ext cx="8982075" cy="1704975"/>
          </a:xfrm>
          <a:prstGeom prst="rect">
            <a:avLst/>
          </a:prstGeom>
          <a:effectLst>
            <a:outerShdw blurRad="50800" dist="50800" dir="5400000" algn="ctr" rotWithShape="0">
              <a:srgbClr val="000000">
                <a:alpha val="39000"/>
              </a:srgbClr>
            </a:outerShdw>
            <a:reflection stA="98000" endPos="65000" dist="38100" dir="5400000" sy="-100000" algn="bl" rotWithShape="0"/>
            <a:softEdge rad="812800"/>
          </a:effectLst>
        </p:spPr>
      </p:pic>
      <p:sp>
        <p:nvSpPr>
          <p:cNvPr id="184" name="Google Shape;184;p31"/>
          <p:cNvSpPr txBox="1"/>
          <p:nvPr/>
        </p:nvSpPr>
        <p:spPr>
          <a:xfrm>
            <a:off x="1045025" y="1736550"/>
            <a:ext cx="7354500" cy="1670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3000" b="1" dirty="0"/>
              <a:t>INTRODUCCIÓN AL ANÁLISIS SEMIÓTICO</a:t>
            </a:r>
            <a:endParaRPr sz="30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2" name="Google Shape;66;p15">
            <a:extLst>
              <a:ext uri="{FF2B5EF4-FFF2-40B4-BE49-F238E27FC236}">
                <a16:creationId xmlns:a16="http://schemas.microsoft.com/office/drawing/2014/main" id="{A12CD1A5-CAA4-C388-7B0A-54A57F655792}"/>
              </a:ext>
            </a:extLst>
          </p:cNvPr>
          <p:cNvSpPr txBox="1"/>
          <p:nvPr/>
        </p:nvSpPr>
        <p:spPr>
          <a:xfrm>
            <a:off x="1187100" y="414096"/>
            <a:ext cx="7027632" cy="4157903"/>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2400" b="1" dirty="0"/>
              <a:t>TALLER</a:t>
            </a:r>
            <a:endParaRPr sz="2400" b="1" dirty="0"/>
          </a:p>
          <a:p>
            <a:pPr marL="0" lvl="0" indent="0" algn="ctr" rtl="0">
              <a:spcBef>
                <a:spcPts val="0"/>
              </a:spcBef>
              <a:spcAft>
                <a:spcPts val="0"/>
              </a:spcAft>
              <a:buNone/>
            </a:pPr>
            <a:r>
              <a:rPr lang="es" sz="2400" b="1" dirty="0"/>
              <a:t>ENVASES Y EMBALAJES</a:t>
            </a:r>
            <a:endParaRPr sz="2400" b="1" dirty="0"/>
          </a:p>
          <a:p>
            <a:pPr marL="0" lvl="0" indent="0" algn="ctr" rtl="0">
              <a:spcBef>
                <a:spcPts val="0"/>
              </a:spcBef>
              <a:spcAft>
                <a:spcPts val="0"/>
              </a:spcAft>
              <a:buNone/>
            </a:pPr>
            <a:r>
              <a:rPr lang="es" sz="2400" b="1" dirty="0"/>
              <a:t> </a:t>
            </a:r>
            <a:r>
              <a:rPr lang="es" sz="4600" b="1" dirty="0"/>
              <a:t>METAUX</a:t>
            </a:r>
            <a:endParaRPr sz="4600" b="1" dirty="0"/>
          </a:p>
          <a:p>
            <a:pPr marL="0" lvl="0" indent="0" algn="ctr" rtl="0">
              <a:spcBef>
                <a:spcPts val="0"/>
              </a:spcBef>
              <a:spcAft>
                <a:spcPts val="0"/>
              </a:spcAft>
              <a:buNone/>
            </a:pPr>
            <a:endParaRPr sz="2400" b="1" dirty="0"/>
          </a:p>
          <a:p>
            <a:pPr marL="0" lvl="0" indent="0" algn="ctr" rtl="0">
              <a:spcBef>
                <a:spcPts val="0"/>
              </a:spcBef>
              <a:spcAft>
                <a:spcPts val="0"/>
              </a:spcAft>
              <a:buNone/>
            </a:pPr>
            <a:r>
              <a:rPr lang="es-ES" sz="2400" b="1" dirty="0"/>
              <a:t>INTRODUCCIÓN AL ANÁLISIS</a:t>
            </a:r>
          </a:p>
          <a:p>
            <a:pPr marL="0" lvl="0" indent="0" algn="ctr" rtl="0">
              <a:spcBef>
                <a:spcPts val="0"/>
              </a:spcBef>
              <a:spcAft>
                <a:spcPts val="0"/>
              </a:spcAft>
              <a:buNone/>
            </a:pPr>
            <a:r>
              <a:rPr lang="es-ES" sz="2400" b="1" dirty="0"/>
              <a:t>SEMIÓTICO</a:t>
            </a:r>
          </a:p>
          <a:p>
            <a:pPr marL="0" lvl="0" indent="0" algn="ctr" rtl="0">
              <a:spcBef>
                <a:spcPts val="0"/>
              </a:spcBef>
              <a:spcAft>
                <a:spcPts val="0"/>
              </a:spcAft>
              <a:buNone/>
            </a:pPr>
            <a:endParaRPr lang="es-ES" sz="2400" b="1" dirty="0"/>
          </a:p>
          <a:p>
            <a:pPr marL="0" lvl="0" indent="0" algn="ctr" rtl="0">
              <a:lnSpc>
                <a:spcPct val="115000"/>
              </a:lnSpc>
              <a:spcBef>
                <a:spcPts val="0"/>
              </a:spcBef>
              <a:spcAft>
                <a:spcPts val="0"/>
              </a:spcAft>
              <a:buClr>
                <a:schemeClr val="dk1"/>
              </a:buClr>
              <a:buSzPts val="1100"/>
              <a:buFont typeface="Arial"/>
              <a:buNone/>
            </a:pPr>
            <a:r>
              <a:rPr lang="es" sz="1700" b="1" dirty="0">
                <a:solidFill>
                  <a:schemeClr val="dk1"/>
                </a:solidFill>
              </a:rPr>
              <a:t>Magíster Patricio Jácome-Monar</a:t>
            </a:r>
          </a:p>
          <a:p>
            <a:pPr marL="0" lvl="0" indent="0" algn="ctr" rtl="0">
              <a:lnSpc>
                <a:spcPct val="115000"/>
              </a:lnSpc>
              <a:spcBef>
                <a:spcPts val="0"/>
              </a:spcBef>
              <a:spcAft>
                <a:spcPts val="0"/>
              </a:spcAft>
              <a:buClr>
                <a:schemeClr val="dk1"/>
              </a:buClr>
              <a:buSzPts val="1100"/>
              <a:buFont typeface="Arial"/>
              <a:buNone/>
            </a:pPr>
            <a:endParaRPr sz="1700" b="1" dirty="0">
              <a:solidFill>
                <a:schemeClr val="dk1"/>
              </a:solidFill>
            </a:endParaRPr>
          </a:p>
          <a:p>
            <a:pPr marL="0" lvl="0" indent="0" algn="ctr" rtl="0">
              <a:spcBef>
                <a:spcPts val="0"/>
              </a:spcBef>
              <a:spcAft>
                <a:spcPts val="0"/>
              </a:spcAft>
              <a:buNone/>
            </a:pPr>
            <a:r>
              <a:rPr lang="es-ES" sz="2000" dirty="0"/>
              <a:t>Julio 2020</a:t>
            </a:r>
          </a:p>
          <a:p>
            <a:pPr marL="0" lvl="0" indent="0" algn="ctr" rtl="0">
              <a:spcBef>
                <a:spcPts val="0"/>
              </a:spcBef>
              <a:spcAft>
                <a:spcPts val="0"/>
              </a:spcAft>
              <a:buNone/>
            </a:pPr>
            <a:r>
              <a:rPr lang="es-ES" sz="2000" dirty="0"/>
              <a:t>Marzo 2022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p:nvPr/>
        </p:nvSpPr>
        <p:spPr>
          <a:xfrm>
            <a:off x="1397725" y="1606725"/>
            <a:ext cx="6374700" cy="154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3000" dirty="0"/>
          </a:p>
          <a:p>
            <a:pPr marL="0" lvl="0" indent="0" algn="ctr" rtl="0">
              <a:spcBef>
                <a:spcPts val="0"/>
              </a:spcBef>
              <a:spcAft>
                <a:spcPts val="0"/>
              </a:spcAft>
              <a:buClr>
                <a:schemeClr val="dk1"/>
              </a:buClr>
              <a:buSzPts val="1100"/>
              <a:buFont typeface="Arial"/>
              <a:buNone/>
            </a:pPr>
            <a:r>
              <a:rPr lang="es" sz="2400" b="1" dirty="0">
                <a:solidFill>
                  <a:schemeClr val="dk1"/>
                </a:solidFill>
              </a:rPr>
              <a:t>INTRODUCCIÓN AL ANÁLISIS</a:t>
            </a:r>
            <a:endParaRPr sz="2400" b="1" dirty="0">
              <a:solidFill>
                <a:schemeClr val="dk1"/>
              </a:solidFill>
            </a:endParaRPr>
          </a:p>
          <a:p>
            <a:pPr marL="0" lvl="0" indent="0" algn="ctr" rtl="0">
              <a:spcBef>
                <a:spcPts val="0"/>
              </a:spcBef>
              <a:spcAft>
                <a:spcPts val="0"/>
              </a:spcAft>
              <a:buClr>
                <a:schemeClr val="dk1"/>
              </a:buClr>
              <a:buSzPts val="1100"/>
              <a:buFont typeface="Arial"/>
              <a:buNone/>
            </a:pPr>
            <a:r>
              <a:rPr lang="es" sz="2400" b="1" dirty="0">
                <a:solidFill>
                  <a:schemeClr val="dk1"/>
                </a:solidFill>
              </a:rPr>
              <a:t>SEMIÓTICO</a:t>
            </a:r>
            <a:endParaRPr sz="2400" b="1" dirty="0">
              <a:solidFill>
                <a:schemeClr val="dk1"/>
              </a:solidFill>
            </a:endParaRPr>
          </a:p>
          <a:p>
            <a:pPr marL="0" lvl="0" indent="0" algn="ctr" rtl="0">
              <a:spcBef>
                <a:spcPts val="0"/>
              </a:spcBef>
              <a:spcAft>
                <a:spcPts val="0"/>
              </a:spcAft>
              <a:buNone/>
            </a:pPr>
            <a:endParaRPr sz="3000" dirty="0"/>
          </a:p>
        </p:txBody>
      </p:sp>
      <p:sp>
        <p:nvSpPr>
          <p:cNvPr id="66" name="Google Shape;66;p15"/>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6"/>
          <p:cNvPicPr preferRelativeResize="0"/>
          <p:nvPr/>
        </p:nvPicPr>
        <p:blipFill>
          <a:blip r:embed="rId3">
            <a:alphaModFix/>
          </a:blip>
          <a:stretch>
            <a:fillRect/>
          </a:stretch>
        </p:blipFill>
        <p:spPr>
          <a:xfrm>
            <a:off x="404950" y="817275"/>
            <a:ext cx="2913025" cy="4174624"/>
          </a:xfrm>
          <a:prstGeom prst="rect">
            <a:avLst/>
          </a:prstGeom>
          <a:noFill/>
          <a:ln>
            <a:noFill/>
          </a:ln>
        </p:spPr>
      </p:pic>
      <p:sp>
        <p:nvSpPr>
          <p:cNvPr id="72" name="Google Shape;72;p16"/>
          <p:cNvSpPr txBox="1"/>
          <p:nvPr/>
        </p:nvSpPr>
        <p:spPr>
          <a:xfrm>
            <a:off x="4049400" y="1267100"/>
            <a:ext cx="4663500" cy="361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800"/>
              <a:t>El marco teórico que respalda a los textos de estas diapositivas está basado en los siguientes documentos:</a:t>
            </a:r>
            <a:endParaRPr sz="1800"/>
          </a:p>
          <a:p>
            <a:pPr marL="0" lvl="0" indent="0" algn="l" rtl="0">
              <a:spcBef>
                <a:spcPts val="0"/>
              </a:spcBef>
              <a:spcAft>
                <a:spcPts val="0"/>
              </a:spcAft>
              <a:buNone/>
            </a:pPr>
            <a:endParaRPr sz="1800" b="1"/>
          </a:p>
          <a:p>
            <a:pPr marL="0" lvl="0" indent="0" algn="l" rtl="0">
              <a:spcBef>
                <a:spcPts val="0"/>
              </a:spcBef>
              <a:spcAft>
                <a:spcPts val="0"/>
              </a:spcAft>
              <a:buNone/>
            </a:pPr>
            <a:r>
              <a:rPr lang="es" sz="1800" b="1"/>
              <a:t>Referencias Bibliográficas:</a:t>
            </a:r>
            <a:endParaRPr sz="1800" b="1"/>
          </a:p>
          <a:p>
            <a:pPr marL="0" lvl="0" indent="0" algn="l" rtl="0">
              <a:spcBef>
                <a:spcPts val="0"/>
              </a:spcBef>
              <a:spcAft>
                <a:spcPts val="0"/>
              </a:spcAft>
              <a:buNone/>
            </a:pPr>
            <a:r>
              <a:rPr lang="es" sz="1800"/>
              <a:t>Cobley, P; Jansz, L. (2003). Semiótica para principiantes. Buenos Aires, Argentina: Era Naciente SRL.</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es" sz="1800"/>
              <a:t>Ormaza, M. (2000). Apuntes de Semiótica.</a:t>
            </a:r>
            <a:endParaRPr sz="1800"/>
          </a:p>
          <a:p>
            <a:pPr marL="0" lvl="0" indent="0" algn="l" rtl="0">
              <a:spcBef>
                <a:spcPts val="0"/>
              </a:spcBef>
              <a:spcAft>
                <a:spcPts val="0"/>
              </a:spcAft>
              <a:buNone/>
            </a:pPr>
            <a:r>
              <a:rPr lang="es" sz="1800"/>
              <a:t>Quito: UDLA.</a:t>
            </a:r>
            <a:endParaRPr sz="1800"/>
          </a:p>
          <a:p>
            <a:pPr marL="0" lvl="0" indent="0" algn="l" rtl="0">
              <a:spcBef>
                <a:spcPts val="0"/>
              </a:spcBef>
              <a:spcAft>
                <a:spcPts val="0"/>
              </a:spcAft>
              <a:buNone/>
            </a:pPr>
            <a:endParaRPr sz="1800" b="1"/>
          </a:p>
          <a:p>
            <a:pPr marL="0" lvl="0" indent="0" algn="l" rtl="0">
              <a:spcBef>
                <a:spcPts val="0"/>
              </a:spcBef>
              <a:spcAft>
                <a:spcPts val="0"/>
              </a:spcAft>
              <a:buNone/>
            </a:pPr>
            <a:endParaRPr sz="1800" b="1"/>
          </a:p>
        </p:txBody>
      </p:sp>
      <p:pic>
        <p:nvPicPr>
          <p:cNvPr id="2" name="Imagen 1" descr="Texto&#10;&#10;Descripción generada automáticamente">
            <a:extLst>
              <a:ext uri="{FF2B5EF4-FFF2-40B4-BE49-F238E27FC236}">
                <a16:creationId xmlns:a16="http://schemas.microsoft.com/office/drawing/2014/main" id="{0E82EFF3-47D5-D716-9440-4114E5447D8D}"/>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4D8326E0-018F-251B-680A-7D045800BE58}"/>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7"/>
          <p:cNvPicPr preferRelativeResize="0"/>
          <p:nvPr/>
        </p:nvPicPr>
        <p:blipFill>
          <a:blip r:embed="rId3">
            <a:alphaModFix/>
          </a:blip>
          <a:stretch>
            <a:fillRect/>
          </a:stretch>
        </p:blipFill>
        <p:spPr>
          <a:xfrm>
            <a:off x="404950" y="817275"/>
            <a:ext cx="2913025" cy="4174624"/>
          </a:xfrm>
          <a:prstGeom prst="rect">
            <a:avLst/>
          </a:prstGeom>
          <a:noFill/>
          <a:ln>
            <a:noFill/>
          </a:ln>
        </p:spPr>
      </p:pic>
      <p:sp>
        <p:nvSpPr>
          <p:cNvPr id="80" name="Google Shape;80;p17"/>
          <p:cNvSpPr txBox="1"/>
          <p:nvPr/>
        </p:nvSpPr>
        <p:spPr>
          <a:xfrm>
            <a:off x="3704825" y="912100"/>
            <a:ext cx="4601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t>https://www.youtube.com/watch?v=t0xgq3Ob06w</a:t>
            </a:r>
            <a:endParaRPr/>
          </a:p>
        </p:txBody>
      </p:sp>
      <p:pic>
        <p:nvPicPr>
          <p:cNvPr id="81" name="Google Shape;81;p17"/>
          <p:cNvPicPr preferRelativeResize="0"/>
          <p:nvPr/>
        </p:nvPicPr>
        <p:blipFill>
          <a:blip r:embed="rId4">
            <a:alphaModFix/>
          </a:blip>
          <a:stretch>
            <a:fillRect/>
          </a:stretch>
        </p:blipFill>
        <p:spPr>
          <a:xfrm>
            <a:off x="4391875" y="1427100"/>
            <a:ext cx="3487912" cy="3526399"/>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5B5031E6-1F1C-B92D-1310-0A35F347F9F2}"/>
              </a:ext>
            </a:extLst>
          </p:cNvPr>
          <p:cNvPicPr>
            <a:picLocks noChangeAspect="1"/>
          </p:cNvPicPr>
          <p:nvPr/>
        </p:nvPicPr>
        <p:blipFill>
          <a:blip r:embed="rId5"/>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2A0CDACD-3B3A-CC52-48C8-F2D3629A3CC4}"/>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8"/>
          <p:cNvPicPr preferRelativeResize="0"/>
          <p:nvPr/>
        </p:nvPicPr>
        <p:blipFill>
          <a:blip r:embed="rId3">
            <a:alphaModFix/>
          </a:blip>
          <a:stretch>
            <a:fillRect/>
          </a:stretch>
        </p:blipFill>
        <p:spPr>
          <a:xfrm>
            <a:off x="404950" y="817275"/>
            <a:ext cx="2913025" cy="4174624"/>
          </a:xfrm>
          <a:prstGeom prst="rect">
            <a:avLst/>
          </a:prstGeom>
          <a:noFill/>
          <a:ln>
            <a:noFill/>
          </a:ln>
        </p:spPr>
      </p:pic>
      <p:sp>
        <p:nvSpPr>
          <p:cNvPr id="88" name="Google Shape;88;p18"/>
          <p:cNvSpPr txBox="1"/>
          <p:nvPr/>
        </p:nvSpPr>
        <p:spPr>
          <a:xfrm>
            <a:off x="3535575" y="4457075"/>
            <a:ext cx="54819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t>https://planetadelibroscom.cdnstatics2.com/libros_contenido_extra/45/44589_El_suenIo_del_tiempo.pdf</a:t>
            </a:r>
            <a:endParaRPr/>
          </a:p>
        </p:txBody>
      </p:sp>
      <p:pic>
        <p:nvPicPr>
          <p:cNvPr id="89" name="Google Shape;89;p18"/>
          <p:cNvPicPr preferRelativeResize="0"/>
          <p:nvPr/>
        </p:nvPicPr>
        <p:blipFill>
          <a:blip r:embed="rId4">
            <a:alphaModFix/>
          </a:blip>
          <a:stretch>
            <a:fillRect/>
          </a:stretch>
        </p:blipFill>
        <p:spPr>
          <a:xfrm>
            <a:off x="5426250" y="867150"/>
            <a:ext cx="2368773" cy="3285126"/>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44E595CF-B64D-C377-D3E1-3492CFBDF85F}"/>
              </a:ext>
            </a:extLst>
          </p:cNvPr>
          <p:cNvPicPr>
            <a:picLocks noChangeAspect="1"/>
          </p:cNvPicPr>
          <p:nvPr/>
        </p:nvPicPr>
        <p:blipFill>
          <a:blip r:embed="rId5"/>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7C8E9D72-BDD9-2AB9-5AA6-F7A400561706}"/>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5" name="Google Shape;95;p19"/>
          <p:cNvSpPr txBox="1"/>
          <p:nvPr/>
        </p:nvSpPr>
        <p:spPr>
          <a:xfrm>
            <a:off x="4412175" y="4447675"/>
            <a:ext cx="4605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t>https://planetadelibroscom.cdnstatics2.com/libros_contenido_extra/45/44589_El_suenIo_del_tiempo.pdf</a:t>
            </a:r>
            <a:endParaRPr/>
          </a:p>
        </p:txBody>
      </p:sp>
      <p:pic>
        <p:nvPicPr>
          <p:cNvPr id="96" name="Google Shape;96;p19"/>
          <p:cNvPicPr preferRelativeResize="0"/>
          <p:nvPr/>
        </p:nvPicPr>
        <p:blipFill>
          <a:blip r:embed="rId3">
            <a:alphaModFix/>
          </a:blip>
          <a:stretch>
            <a:fillRect/>
          </a:stretch>
        </p:blipFill>
        <p:spPr>
          <a:xfrm>
            <a:off x="6028025" y="782525"/>
            <a:ext cx="2368773" cy="3285126"/>
          </a:xfrm>
          <a:prstGeom prst="rect">
            <a:avLst/>
          </a:prstGeom>
          <a:noFill/>
          <a:ln>
            <a:noFill/>
          </a:ln>
        </p:spPr>
      </p:pic>
      <p:pic>
        <p:nvPicPr>
          <p:cNvPr id="97" name="Google Shape;97;p19"/>
          <p:cNvPicPr preferRelativeResize="0"/>
          <p:nvPr/>
        </p:nvPicPr>
        <p:blipFill>
          <a:blip r:embed="rId4">
            <a:alphaModFix/>
          </a:blip>
          <a:stretch>
            <a:fillRect/>
          </a:stretch>
        </p:blipFill>
        <p:spPr>
          <a:xfrm>
            <a:off x="152400" y="667625"/>
            <a:ext cx="4259774" cy="4156174"/>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68C2318B-899F-271E-D969-1C829FBCD561}"/>
              </a:ext>
            </a:extLst>
          </p:cNvPr>
          <p:cNvPicPr>
            <a:picLocks noChangeAspect="1"/>
          </p:cNvPicPr>
          <p:nvPr/>
        </p:nvPicPr>
        <p:blipFill>
          <a:blip r:embed="rId5"/>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E55972DD-77B2-CDB8-7426-949BA43135D3}"/>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3" name="Google Shape;103;p20"/>
          <p:cNvSpPr txBox="1"/>
          <p:nvPr/>
        </p:nvSpPr>
        <p:spPr>
          <a:xfrm>
            <a:off x="4412175" y="4447675"/>
            <a:ext cx="4605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t>https://planetadelibroscom.cdnstatics2.com/libros_contenido_extra/45/44589_El_suenIo_del_tiempo.pdf</a:t>
            </a:r>
            <a:endParaRPr/>
          </a:p>
        </p:txBody>
      </p:sp>
      <p:pic>
        <p:nvPicPr>
          <p:cNvPr id="104" name="Google Shape;104;p20"/>
          <p:cNvPicPr preferRelativeResize="0"/>
          <p:nvPr/>
        </p:nvPicPr>
        <p:blipFill>
          <a:blip r:embed="rId3">
            <a:alphaModFix/>
          </a:blip>
          <a:stretch>
            <a:fillRect/>
          </a:stretch>
        </p:blipFill>
        <p:spPr>
          <a:xfrm>
            <a:off x="4534250" y="624600"/>
            <a:ext cx="4107375" cy="3767017"/>
          </a:xfrm>
          <a:prstGeom prst="rect">
            <a:avLst/>
          </a:prstGeom>
          <a:noFill/>
          <a:ln>
            <a:noFill/>
          </a:ln>
        </p:spPr>
      </p:pic>
      <p:pic>
        <p:nvPicPr>
          <p:cNvPr id="105" name="Google Shape;105;p20"/>
          <p:cNvPicPr preferRelativeResize="0"/>
          <p:nvPr/>
        </p:nvPicPr>
        <p:blipFill>
          <a:blip r:embed="rId4">
            <a:alphaModFix/>
          </a:blip>
          <a:stretch>
            <a:fillRect/>
          </a:stretch>
        </p:blipFill>
        <p:spPr>
          <a:xfrm>
            <a:off x="152400" y="1019550"/>
            <a:ext cx="4229449" cy="2486916"/>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857C1530-EB9B-AD62-C7A5-AC754D0FA91B}"/>
              </a:ext>
            </a:extLst>
          </p:cNvPr>
          <p:cNvPicPr>
            <a:picLocks noChangeAspect="1"/>
          </p:cNvPicPr>
          <p:nvPr/>
        </p:nvPicPr>
        <p:blipFill>
          <a:blip r:embed="rId5"/>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50AE89B4-FAA8-DD95-AD5C-19CBF554DED5}"/>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21"/>
          <p:cNvPicPr preferRelativeResize="0"/>
          <p:nvPr/>
        </p:nvPicPr>
        <p:blipFill>
          <a:blip r:embed="rId3">
            <a:alphaModFix/>
          </a:blip>
          <a:stretch>
            <a:fillRect/>
          </a:stretch>
        </p:blipFill>
        <p:spPr>
          <a:xfrm>
            <a:off x="404950" y="817275"/>
            <a:ext cx="2913025" cy="4174624"/>
          </a:xfrm>
          <a:prstGeom prst="rect">
            <a:avLst/>
          </a:prstGeom>
          <a:noFill/>
          <a:ln>
            <a:noFill/>
          </a:ln>
        </p:spPr>
      </p:pic>
      <p:pic>
        <p:nvPicPr>
          <p:cNvPr id="112" name="Google Shape;112;p21"/>
          <p:cNvPicPr preferRelativeResize="0"/>
          <p:nvPr/>
        </p:nvPicPr>
        <p:blipFill>
          <a:blip r:embed="rId4">
            <a:alphaModFix/>
          </a:blip>
          <a:stretch>
            <a:fillRect/>
          </a:stretch>
        </p:blipFill>
        <p:spPr>
          <a:xfrm>
            <a:off x="3470375" y="1197425"/>
            <a:ext cx="1143000" cy="762000"/>
          </a:xfrm>
          <a:prstGeom prst="rect">
            <a:avLst/>
          </a:prstGeom>
          <a:noFill/>
          <a:ln>
            <a:noFill/>
          </a:ln>
        </p:spPr>
      </p:pic>
      <p:sp>
        <p:nvSpPr>
          <p:cNvPr id="113" name="Google Shape;113;p21"/>
          <p:cNvSpPr txBox="1"/>
          <p:nvPr/>
        </p:nvSpPr>
        <p:spPr>
          <a:xfrm>
            <a:off x="4957375" y="1197425"/>
            <a:ext cx="3000000" cy="37930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 sz="1100" dirty="0">
                <a:solidFill>
                  <a:schemeClr val="dk1"/>
                </a:solidFill>
              </a:rPr>
              <a:t>___Ecuador______________</a:t>
            </a:r>
            <a:endParaRPr dirty="0"/>
          </a:p>
        </p:txBody>
      </p:sp>
      <p:sp>
        <p:nvSpPr>
          <p:cNvPr id="114" name="Google Shape;114;p21"/>
          <p:cNvSpPr txBox="1"/>
          <p:nvPr/>
        </p:nvSpPr>
        <p:spPr>
          <a:xfrm>
            <a:off x="4957375" y="1649450"/>
            <a:ext cx="30000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 sz="1100">
                <a:solidFill>
                  <a:schemeClr val="dk1"/>
                </a:solidFill>
              </a:rPr>
              <a:t>___Bandera de Rusia_______________</a:t>
            </a:r>
            <a:endParaRPr sz="1100">
              <a:solidFill>
                <a:schemeClr val="dk1"/>
              </a:solidFill>
            </a:endParaRPr>
          </a:p>
        </p:txBody>
      </p:sp>
      <p:pic>
        <p:nvPicPr>
          <p:cNvPr id="115" name="Google Shape;115;p21"/>
          <p:cNvPicPr preferRelativeResize="0"/>
          <p:nvPr/>
        </p:nvPicPr>
        <p:blipFill>
          <a:blip r:embed="rId5">
            <a:alphaModFix/>
          </a:blip>
          <a:stretch>
            <a:fillRect/>
          </a:stretch>
        </p:blipFill>
        <p:spPr>
          <a:xfrm>
            <a:off x="3470375" y="2155850"/>
            <a:ext cx="1076325" cy="1371600"/>
          </a:xfrm>
          <a:prstGeom prst="rect">
            <a:avLst/>
          </a:prstGeom>
          <a:noFill/>
          <a:ln>
            <a:noFill/>
          </a:ln>
        </p:spPr>
      </p:pic>
      <p:sp>
        <p:nvSpPr>
          <p:cNvPr id="116" name="Google Shape;116;p21"/>
          <p:cNvSpPr txBox="1"/>
          <p:nvPr/>
        </p:nvSpPr>
        <p:spPr>
          <a:xfrm>
            <a:off x="4957375" y="2298250"/>
            <a:ext cx="3000000" cy="37930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 sz="1100" dirty="0">
                <a:solidFill>
                  <a:schemeClr val="dk1"/>
                </a:solidFill>
              </a:rPr>
              <a:t> ___Insignia de los Borbones________ </a:t>
            </a:r>
            <a:endParaRPr dirty="0"/>
          </a:p>
        </p:txBody>
      </p:sp>
      <p:sp>
        <p:nvSpPr>
          <p:cNvPr id="117" name="Google Shape;117;p21"/>
          <p:cNvSpPr txBox="1"/>
          <p:nvPr/>
        </p:nvSpPr>
        <p:spPr>
          <a:xfrm>
            <a:off x="4998900" y="2947050"/>
            <a:ext cx="3000000" cy="37930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 sz="1100" dirty="0">
                <a:solidFill>
                  <a:schemeClr val="dk1"/>
                </a:solidFill>
              </a:rPr>
              <a:t> ___Argentina______________ </a:t>
            </a:r>
            <a:endParaRPr dirty="0"/>
          </a:p>
        </p:txBody>
      </p:sp>
      <p:pic>
        <p:nvPicPr>
          <p:cNvPr id="118" name="Google Shape;118;p21"/>
          <p:cNvPicPr preferRelativeResize="0"/>
          <p:nvPr/>
        </p:nvPicPr>
        <p:blipFill>
          <a:blip r:embed="rId6">
            <a:alphaModFix/>
          </a:blip>
          <a:stretch>
            <a:fillRect/>
          </a:stretch>
        </p:blipFill>
        <p:spPr>
          <a:xfrm>
            <a:off x="3470375" y="3679850"/>
            <a:ext cx="1170445" cy="1311250"/>
          </a:xfrm>
          <a:prstGeom prst="rect">
            <a:avLst/>
          </a:prstGeom>
          <a:noFill/>
          <a:ln>
            <a:noFill/>
          </a:ln>
        </p:spPr>
      </p:pic>
      <p:sp>
        <p:nvSpPr>
          <p:cNvPr id="119" name="Google Shape;119;p21"/>
          <p:cNvSpPr txBox="1"/>
          <p:nvPr/>
        </p:nvSpPr>
        <p:spPr>
          <a:xfrm>
            <a:off x="4998900" y="3742775"/>
            <a:ext cx="30000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 sz="1100">
                <a:solidFill>
                  <a:schemeClr val="dk1"/>
                </a:solidFill>
              </a:rPr>
              <a:t>_____Italia______________	</a:t>
            </a:r>
            <a:endParaRPr/>
          </a:p>
        </p:txBody>
      </p:sp>
      <p:sp>
        <p:nvSpPr>
          <p:cNvPr id="120" name="Google Shape;120;p21"/>
          <p:cNvSpPr txBox="1"/>
          <p:nvPr/>
        </p:nvSpPr>
        <p:spPr>
          <a:xfrm>
            <a:off x="4998900" y="4327725"/>
            <a:ext cx="30000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 sz="1100">
                <a:solidFill>
                  <a:schemeClr val="dk1"/>
                </a:solidFill>
              </a:rPr>
              <a:t>___República Cispadana____________</a:t>
            </a:r>
            <a:endParaRPr sz="1100">
              <a:solidFill>
                <a:schemeClr val="dk1"/>
              </a:solidFill>
            </a:endParaRPr>
          </a:p>
        </p:txBody>
      </p:sp>
      <p:pic>
        <p:nvPicPr>
          <p:cNvPr id="2" name="Imagen 1" descr="Texto&#10;&#10;Descripción generada automáticamente">
            <a:extLst>
              <a:ext uri="{FF2B5EF4-FFF2-40B4-BE49-F238E27FC236}">
                <a16:creationId xmlns:a16="http://schemas.microsoft.com/office/drawing/2014/main" id="{85699030-B391-E283-FD85-A57A2B1DCC8D}"/>
              </a:ext>
            </a:extLst>
          </p:cNvPr>
          <p:cNvPicPr>
            <a:picLocks noChangeAspect="1"/>
          </p:cNvPicPr>
          <p:nvPr/>
        </p:nvPicPr>
        <p:blipFill>
          <a:blip r:embed="rId7"/>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69ECFA10-C306-D4FC-2FF2-781E21C4D188}"/>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p:nvPr/>
        </p:nvSpPr>
        <p:spPr>
          <a:xfrm>
            <a:off x="415650" y="1049540"/>
            <a:ext cx="8312700" cy="3709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2736"/>
              </a:spcBef>
              <a:spcAft>
                <a:spcPts val="0"/>
              </a:spcAft>
              <a:buNone/>
            </a:pPr>
            <a:r>
              <a:rPr lang="es" sz="2596" dirty="0">
                <a:solidFill>
                  <a:schemeClr val="dk1"/>
                </a:solidFill>
              </a:rPr>
              <a:t>La semiótica es la disciplina cuyo objeto central de estudio es el signo. </a:t>
            </a:r>
            <a:endParaRPr sz="4460" baseline="-25000" dirty="0">
              <a:solidFill>
                <a:schemeClr val="dk1"/>
              </a:solidFill>
            </a:endParaRPr>
          </a:p>
          <a:p>
            <a:pPr marL="3600" lvl="0" indent="-3600" algn="l" rtl="0">
              <a:lnSpc>
                <a:spcPct val="115000"/>
              </a:lnSpc>
              <a:spcBef>
                <a:spcPts val="480"/>
              </a:spcBef>
              <a:spcAft>
                <a:spcPts val="0"/>
              </a:spcAft>
              <a:buNone/>
            </a:pPr>
            <a:r>
              <a:rPr lang="es" sz="2596" dirty="0">
                <a:solidFill>
                  <a:schemeClr val="dk1"/>
                </a:solidFill>
              </a:rPr>
              <a:t>TODO lo que el ser humano hace es susceptible de ser considerado como signo: se vive en una comunidad de interpretadores y productores de signos, donde cada uno desencadena a su vez nuevos interpretadores y productores. </a:t>
            </a:r>
            <a:endParaRPr sz="2596" dirty="0">
              <a:solidFill>
                <a:schemeClr val="dk1"/>
              </a:solidFill>
            </a:endParaRPr>
          </a:p>
          <a:p>
            <a:pPr marL="3600" lvl="0" indent="-3600" algn="l" rtl="0">
              <a:lnSpc>
                <a:spcPct val="115000"/>
              </a:lnSpc>
              <a:spcBef>
                <a:spcPts val="480"/>
              </a:spcBef>
              <a:spcAft>
                <a:spcPts val="0"/>
              </a:spcAft>
              <a:buNone/>
            </a:pPr>
            <a:endParaRPr sz="2596" dirty="0">
              <a:solidFill>
                <a:schemeClr val="dk1"/>
              </a:solidFill>
            </a:endParaRPr>
          </a:p>
        </p:txBody>
      </p:sp>
      <p:pic>
        <p:nvPicPr>
          <p:cNvPr id="2" name="Imagen 1" descr="Texto&#10;&#10;Descripción generada automáticamente">
            <a:extLst>
              <a:ext uri="{FF2B5EF4-FFF2-40B4-BE49-F238E27FC236}">
                <a16:creationId xmlns:a16="http://schemas.microsoft.com/office/drawing/2014/main" id="{D1CE8A93-B2E1-B353-D7A5-0E1F47542647}"/>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CADA4645-CD1E-237A-FC67-B53EEF1CB23F}"/>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3"/>
          <p:cNvSpPr txBox="1"/>
          <p:nvPr/>
        </p:nvSpPr>
        <p:spPr>
          <a:xfrm>
            <a:off x="334950" y="1658553"/>
            <a:ext cx="8474100" cy="1672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480"/>
              </a:spcBef>
              <a:spcAft>
                <a:spcPts val="0"/>
              </a:spcAft>
              <a:buNone/>
            </a:pPr>
            <a:r>
              <a:rPr lang="es" sz="2596" dirty="0">
                <a:solidFill>
                  <a:schemeClr val="dk1"/>
                </a:solidFill>
              </a:rPr>
              <a:t>La semiótica está destinada a hablar del sentido, de la significación, de los significados sociales, de las interpretaciones –individuales o sociales. </a:t>
            </a:r>
            <a:endParaRPr sz="4664" baseline="-25000" dirty="0">
              <a:solidFill>
                <a:schemeClr val="dk1"/>
              </a:solidFill>
            </a:endParaRPr>
          </a:p>
          <a:p>
            <a:pPr marL="0" lvl="0" indent="0" algn="l" rtl="0">
              <a:lnSpc>
                <a:spcPct val="115000"/>
              </a:lnSpc>
              <a:spcBef>
                <a:spcPts val="480"/>
              </a:spcBef>
              <a:spcAft>
                <a:spcPts val="0"/>
              </a:spcAft>
              <a:buNone/>
            </a:pPr>
            <a:endParaRPr sz="4660" baseline="-25000" dirty="0">
              <a:solidFill>
                <a:schemeClr val="dk1"/>
              </a:solidFill>
            </a:endParaRPr>
          </a:p>
        </p:txBody>
      </p:sp>
      <p:pic>
        <p:nvPicPr>
          <p:cNvPr id="2" name="Imagen 1" descr="Texto&#10;&#10;Descripción generada automáticamente">
            <a:extLst>
              <a:ext uri="{FF2B5EF4-FFF2-40B4-BE49-F238E27FC236}">
                <a16:creationId xmlns:a16="http://schemas.microsoft.com/office/drawing/2014/main" id="{AE99BF41-E777-5EFC-ACDC-E75BB4399B42}"/>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227261EF-E239-6FCA-BAC4-1BD147CF6657}"/>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8" name="Google Shape;138;p24"/>
          <p:cNvPicPr preferRelativeResize="0"/>
          <p:nvPr/>
        </p:nvPicPr>
        <p:blipFill>
          <a:blip r:embed="rId3">
            <a:alphaModFix/>
          </a:blip>
          <a:stretch>
            <a:fillRect/>
          </a:stretch>
        </p:blipFill>
        <p:spPr>
          <a:xfrm>
            <a:off x="152400" y="1019550"/>
            <a:ext cx="3477339" cy="397155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B26A1A7A-1B3B-8862-2DD4-B6714BEF6AB1}"/>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3FF57762-4E38-379E-F343-74FA26AA874F}"/>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4" name="Google Shape;144;p25"/>
          <p:cNvPicPr preferRelativeResize="0"/>
          <p:nvPr/>
        </p:nvPicPr>
        <p:blipFill>
          <a:blip r:embed="rId3">
            <a:alphaModFix/>
          </a:blip>
          <a:stretch>
            <a:fillRect/>
          </a:stretch>
        </p:blipFill>
        <p:spPr>
          <a:xfrm>
            <a:off x="152400" y="1019550"/>
            <a:ext cx="3477339" cy="3971550"/>
          </a:xfrm>
          <a:prstGeom prst="rect">
            <a:avLst/>
          </a:prstGeom>
          <a:noFill/>
          <a:ln>
            <a:noFill/>
          </a:ln>
        </p:spPr>
      </p:pic>
      <p:sp>
        <p:nvSpPr>
          <p:cNvPr id="145" name="Google Shape;145;p25"/>
          <p:cNvSpPr txBox="1"/>
          <p:nvPr/>
        </p:nvSpPr>
        <p:spPr>
          <a:xfrm>
            <a:off x="3735899" y="884663"/>
            <a:ext cx="4731593" cy="4078009"/>
          </a:xfrm>
          <a:prstGeom prst="rect">
            <a:avLst/>
          </a:prstGeom>
          <a:noFill/>
          <a:ln>
            <a:noFill/>
          </a:ln>
        </p:spPr>
        <p:txBody>
          <a:bodyPr spcFirstLastPara="1" wrap="square" lIns="91425" tIns="91425" rIns="91425" bIns="91425" anchor="t" anchorCtr="0">
            <a:spAutoFit/>
          </a:bodyPr>
          <a:lstStyle/>
          <a:p>
            <a:pPr lvl="0" algn="l" rtl="0">
              <a:lnSpc>
                <a:spcPct val="115000"/>
              </a:lnSpc>
              <a:spcBef>
                <a:spcPts val="0"/>
              </a:spcBef>
              <a:spcAft>
                <a:spcPts val="0"/>
              </a:spcAft>
            </a:pPr>
            <a:r>
              <a:rPr lang="es" sz="1100" dirty="0">
                <a:solidFill>
                  <a:schemeClr val="dk1"/>
                </a:solidFill>
              </a:rPr>
              <a:t>01,__Heineken_________________ </a:t>
            </a:r>
          </a:p>
          <a:p>
            <a:pPr lvl="0" algn="l" rtl="0">
              <a:lnSpc>
                <a:spcPct val="115000"/>
              </a:lnSpc>
              <a:spcBef>
                <a:spcPts val="0"/>
              </a:spcBef>
              <a:spcAft>
                <a:spcPts val="0"/>
              </a:spcAft>
            </a:pPr>
            <a:r>
              <a:rPr lang="es" sz="1100" dirty="0">
                <a:solidFill>
                  <a:schemeClr val="dk1"/>
                </a:solidFill>
              </a:rPr>
              <a:t>02.__Adidas________________ </a:t>
            </a:r>
          </a:p>
          <a:p>
            <a:pPr lvl="0" algn="l" rtl="0">
              <a:lnSpc>
                <a:spcPct val="115000"/>
              </a:lnSpc>
              <a:spcBef>
                <a:spcPts val="0"/>
              </a:spcBef>
              <a:spcAft>
                <a:spcPts val="0"/>
              </a:spcAft>
            </a:pPr>
            <a:r>
              <a:rPr lang="es" sz="1100" dirty="0">
                <a:solidFill>
                  <a:schemeClr val="dk1"/>
                </a:solidFill>
              </a:rPr>
              <a:t>03.__Toyota____________________ </a:t>
            </a:r>
            <a:endParaRPr sz="1100" dirty="0">
              <a:solidFill>
                <a:schemeClr val="dk1"/>
              </a:solidFill>
            </a:endParaRPr>
          </a:p>
          <a:p>
            <a:pPr marL="0" lvl="0" indent="0" algn="l" rtl="0">
              <a:lnSpc>
                <a:spcPct val="115000"/>
              </a:lnSpc>
              <a:spcBef>
                <a:spcPts val="0"/>
              </a:spcBef>
              <a:spcAft>
                <a:spcPts val="0"/>
              </a:spcAft>
              <a:buNone/>
            </a:pPr>
            <a:r>
              <a:rPr lang="es" sz="1100" dirty="0">
                <a:solidFill>
                  <a:schemeClr val="dk1"/>
                </a:solidFill>
              </a:rPr>
              <a:t>04.__Reebook____________</a:t>
            </a:r>
          </a:p>
          <a:p>
            <a:pPr marL="0" lvl="0" indent="0" algn="l" rtl="0">
              <a:lnSpc>
                <a:spcPct val="115000"/>
              </a:lnSpc>
              <a:spcBef>
                <a:spcPts val="0"/>
              </a:spcBef>
              <a:spcAft>
                <a:spcPts val="0"/>
              </a:spcAft>
              <a:buNone/>
            </a:pPr>
            <a:r>
              <a:rPr lang="es" sz="1100" dirty="0">
                <a:solidFill>
                  <a:schemeClr val="dk1"/>
                </a:solidFill>
              </a:rPr>
              <a:t>05.__British Petroleum</a:t>
            </a:r>
            <a:endParaRPr sz="1100" dirty="0">
              <a:solidFill>
                <a:schemeClr val="dk1"/>
              </a:solidFill>
            </a:endParaRPr>
          </a:p>
          <a:p>
            <a:pPr marL="0" lvl="0" indent="0" algn="l" rtl="0">
              <a:lnSpc>
                <a:spcPct val="115000"/>
              </a:lnSpc>
              <a:spcBef>
                <a:spcPts val="0"/>
              </a:spcBef>
              <a:spcAft>
                <a:spcPts val="0"/>
              </a:spcAft>
              <a:buNone/>
            </a:pPr>
            <a:r>
              <a:rPr lang="es" sz="1100" dirty="0">
                <a:solidFill>
                  <a:schemeClr val="dk1"/>
                </a:solidFill>
              </a:rPr>
              <a:t>06. _Google_________________ </a:t>
            </a:r>
            <a:endParaRPr sz="1100" dirty="0">
              <a:solidFill>
                <a:schemeClr val="dk1"/>
              </a:solidFill>
            </a:endParaRPr>
          </a:p>
          <a:p>
            <a:pPr marL="0" lvl="0" indent="0" algn="l" rtl="0">
              <a:lnSpc>
                <a:spcPct val="115000"/>
              </a:lnSpc>
              <a:spcBef>
                <a:spcPts val="0"/>
              </a:spcBef>
              <a:spcAft>
                <a:spcPts val="0"/>
              </a:spcAft>
              <a:buNone/>
            </a:pPr>
            <a:r>
              <a:rPr lang="es" sz="1100" dirty="0">
                <a:solidFill>
                  <a:schemeClr val="dk1"/>
                </a:solidFill>
              </a:rPr>
              <a:t>07.__BMW______________  </a:t>
            </a:r>
          </a:p>
          <a:p>
            <a:pPr marL="0" lvl="0" indent="0" algn="l" rtl="0">
              <a:lnSpc>
                <a:spcPct val="115000"/>
              </a:lnSpc>
              <a:spcBef>
                <a:spcPts val="0"/>
              </a:spcBef>
              <a:spcAft>
                <a:spcPts val="0"/>
              </a:spcAft>
              <a:buNone/>
            </a:pPr>
            <a:r>
              <a:rPr lang="es" sz="1100" dirty="0">
                <a:solidFill>
                  <a:schemeClr val="dk1"/>
                </a:solidFill>
              </a:rPr>
              <a:t>08.__Vodafone______________</a:t>
            </a:r>
          </a:p>
          <a:p>
            <a:pPr marL="228600" lvl="0" indent="-228600" algn="l" rtl="0">
              <a:lnSpc>
                <a:spcPct val="115000"/>
              </a:lnSpc>
              <a:spcBef>
                <a:spcPts val="0"/>
              </a:spcBef>
              <a:spcAft>
                <a:spcPts val="0"/>
              </a:spcAft>
              <a:buAutoNum type="arabicPeriod" startAt="9"/>
            </a:pPr>
            <a:r>
              <a:rPr lang="es" sz="1100" dirty="0">
                <a:solidFill>
                  <a:schemeClr val="dk1"/>
                </a:solidFill>
              </a:rPr>
              <a:t>__Ford____________</a:t>
            </a:r>
          </a:p>
          <a:p>
            <a:pPr marL="228600" lvl="0" indent="-228600" algn="l" rtl="0">
              <a:lnSpc>
                <a:spcPct val="115000"/>
              </a:lnSpc>
              <a:spcBef>
                <a:spcPts val="0"/>
              </a:spcBef>
              <a:spcAft>
                <a:spcPts val="0"/>
              </a:spcAft>
              <a:buAutoNum type="arabicPeriod" startAt="9"/>
            </a:pPr>
            <a:r>
              <a:rPr lang="es" sz="1100" dirty="0">
                <a:solidFill>
                  <a:schemeClr val="dk1"/>
                </a:solidFill>
              </a:rPr>
              <a:t>__ McDonalds</a:t>
            </a:r>
            <a:endParaRPr sz="1100" dirty="0">
              <a:solidFill>
                <a:schemeClr val="dk1"/>
              </a:solidFill>
            </a:endParaRPr>
          </a:p>
          <a:p>
            <a:pPr marL="0" lvl="0" indent="0" algn="l" rtl="0">
              <a:lnSpc>
                <a:spcPct val="115000"/>
              </a:lnSpc>
              <a:spcBef>
                <a:spcPts val="0"/>
              </a:spcBef>
              <a:spcAft>
                <a:spcPts val="0"/>
              </a:spcAft>
              <a:buNone/>
            </a:pPr>
            <a:r>
              <a:rPr lang="es" sz="1100" dirty="0">
                <a:solidFill>
                  <a:schemeClr val="dk1"/>
                </a:solidFill>
              </a:rPr>
              <a:t>11.___Coca Cola_______ </a:t>
            </a:r>
          </a:p>
          <a:p>
            <a:pPr marL="0" lvl="0" indent="0" algn="l" rtl="0">
              <a:lnSpc>
                <a:spcPct val="115000"/>
              </a:lnSpc>
              <a:spcBef>
                <a:spcPts val="0"/>
              </a:spcBef>
              <a:spcAft>
                <a:spcPts val="0"/>
              </a:spcAft>
              <a:buNone/>
            </a:pPr>
            <a:r>
              <a:rPr lang="es" sz="1100" dirty="0">
                <a:solidFill>
                  <a:schemeClr val="dk1"/>
                </a:solidFill>
              </a:rPr>
              <a:t>12. ___Juegos Olímpicos_________________ </a:t>
            </a:r>
            <a:endParaRPr sz="1100" dirty="0">
              <a:solidFill>
                <a:schemeClr val="dk1"/>
              </a:solidFill>
            </a:endParaRPr>
          </a:p>
          <a:p>
            <a:pPr marL="0" lvl="0" indent="0" algn="l" rtl="0">
              <a:lnSpc>
                <a:spcPct val="115000"/>
              </a:lnSpc>
              <a:spcBef>
                <a:spcPts val="0"/>
              </a:spcBef>
              <a:spcAft>
                <a:spcPts val="0"/>
              </a:spcAft>
              <a:buNone/>
            </a:pPr>
            <a:r>
              <a:rPr lang="es" sz="1100" dirty="0">
                <a:solidFill>
                  <a:schemeClr val="dk1"/>
                </a:solidFill>
              </a:rPr>
              <a:t>13.___Windows________________  </a:t>
            </a:r>
          </a:p>
          <a:p>
            <a:pPr marL="0" lvl="0" indent="0" algn="l" rtl="0">
              <a:lnSpc>
                <a:spcPct val="115000"/>
              </a:lnSpc>
              <a:spcBef>
                <a:spcPts val="0"/>
              </a:spcBef>
              <a:spcAft>
                <a:spcPts val="0"/>
              </a:spcAft>
              <a:buNone/>
            </a:pPr>
            <a:r>
              <a:rPr lang="es" sz="1100" dirty="0">
                <a:solidFill>
                  <a:schemeClr val="dk1"/>
                </a:solidFill>
              </a:rPr>
              <a:t>14.___IBM_________________ </a:t>
            </a:r>
          </a:p>
          <a:p>
            <a:pPr marL="0" lvl="0" indent="0" algn="l" rtl="0">
              <a:lnSpc>
                <a:spcPct val="115000"/>
              </a:lnSpc>
              <a:spcBef>
                <a:spcPts val="0"/>
              </a:spcBef>
              <a:spcAft>
                <a:spcPts val="0"/>
              </a:spcAft>
              <a:buNone/>
            </a:pPr>
            <a:r>
              <a:rPr lang="es" sz="1100" dirty="0">
                <a:solidFill>
                  <a:schemeClr val="dk1"/>
                </a:solidFill>
              </a:rPr>
              <a:t>15. __Nike</a:t>
            </a:r>
            <a:endParaRPr sz="1100" dirty="0">
              <a:solidFill>
                <a:schemeClr val="dk1"/>
              </a:solidFill>
            </a:endParaRPr>
          </a:p>
          <a:p>
            <a:pPr marL="0" lvl="0" indent="0" algn="l" rtl="0">
              <a:lnSpc>
                <a:spcPct val="115000"/>
              </a:lnSpc>
              <a:spcBef>
                <a:spcPts val="0"/>
              </a:spcBef>
              <a:spcAft>
                <a:spcPts val="0"/>
              </a:spcAft>
              <a:buNone/>
            </a:pPr>
            <a:r>
              <a:rPr lang="es" sz="1100" dirty="0">
                <a:solidFill>
                  <a:schemeClr val="dk1"/>
                </a:solidFill>
              </a:rPr>
              <a:t>16. __Pepsi_________________ </a:t>
            </a:r>
          </a:p>
          <a:p>
            <a:pPr marL="0" lvl="0" indent="0" algn="l" rtl="0">
              <a:lnSpc>
                <a:spcPct val="115000"/>
              </a:lnSpc>
              <a:spcBef>
                <a:spcPts val="0"/>
              </a:spcBef>
              <a:spcAft>
                <a:spcPts val="0"/>
              </a:spcAft>
              <a:buNone/>
            </a:pPr>
            <a:r>
              <a:rPr lang="es" sz="1100" dirty="0">
                <a:solidFill>
                  <a:schemeClr val="dk1"/>
                </a:solidFill>
              </a:rPr>
              <a:t>17. __General Electric</a:t>
            </a:r>
            <a:endParaRPr sz="1100" dirty="0">
              <a:solidFill>
                <a:schemeClr val="dk1"/>
              </a:solidFill>
            </a:endParaRPr>
          </a:p>
          <a:p>
            <a:pPr marL="0" lvl="0" indent="0" algn="l" rtl="0">
              <a:lnSpc>
                <a:spcPct val="115000"/>
              </a:lnSpc>
              <a:spcBef>
                <a:spcPts val="0"/>
              </a:spcBef>
              <a:spcAft>
                <a:spcPts val="0"/>
              </a:spcAft>
              <a:buNone/>
            </a:pPr>
            <a:r>
              <a:rPr lang="es" sz="1100" dirty="0">
                <a:solidFill>
                  <a:schemeClr val="dk1"/>
                </a:solidFill>
              </a:rPr>
              <a:t>18. __Qantas_____</a:t>
            </a:r>
            <a:endParaRPr sz="1100" dirty="0">
              <a:solidFill>
                <a:schemeClr val="dk1"/>
              </a:solidFill>
            </a:endParaRPr>
          </a:p>
          <a:p>
            <a:pPr marL="0" lvl="0" indent="0" algn="l" rtl="0">
              <a:lnSpc>
                <a:spcPct val="115000"/>
              </a:lnSpc>
              <a:spcBef>
                <a:spcPts val="0"/>
              </a:spcBef>
              <a:spcAft>
                <a:spcPts val="0"/>
              </a:spcAft>
              <a:buNone/>
            </a:pPr>
            <a:r>
              <a:rPr lang="es" sz="1100" dirty="0">
                <a:solidFill>
                  <a:schemeClr val="dk1"/>
                </a:solidFill>
              </a:rPr>
              <a:t>19. __NOKIA_____ </a:t>
            </a:r>
          </a:p>
          <a:p>
            <a:pPr marL="0" lvl="0" indent="0" algn="l" rtl="0">
              <a:lnSpc>
                <a:spcPct val="115000"/>
              </a:lnSpc>
              <a:spcBef>
                <a:spcPts val="0"/>
              </a:spcBef>
              <a:spcAft>
                <a:spcPts val="0"/>
              </a:spcAft>
              <a:buNone/>
            </a:pPr>
            <a:r>
              <a:rPr lang="es" sz="1100" dirty="0">
                <a:solidFill>
                  <a:schemeClr val="dk1"/>
                </a:solidFill>
              </a:rPr>
              <a:t>20. __Virgin________</a:t>
            </a:r>
            <a:endParaRPr sz="1100" dirty="0">
              <a:solidFill>
                <a:schemeClr val="dk1"/>
              </a:solidFill>
            </a:endParaRPr>
          </a:p>
        </p:txBody>
      </p:sp>
      <p:pic>
        <p:nvPicPr>
          <p:cNvPr id="2" name="Imagen 1" descr="Texto&#10;&#10;Descripción generada automáticamente">
            <a:extLst>
              <a:ext uri="{FF2B5EF4-FFF2-40B4-BE49-F238E27FC236}">
                <a16:creationId xmlns:a16="http://schemas.microsoft.com/office/drawing/2014/main" id="{C876F683-79D7-E671-1070-1DA5EBB46B3C}"/>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AA7220F3-A3AD-804B-E605-90759E6A6C3C}"/>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6"/>
          <p:cNvSpPr txBox="1"/>
          <p:nvPr/>
        </p:nvSpPr>
        <p:spPr>
          <a:xfrm>
            <a:off x="180300" y="969675"/>
            <a:ext cx="8783400" cy="3429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480"/>
              </a:spcBef>
              <a:spcAft>
                <a:spcPts val="0"/>
              </a:spcAft>
              <a:buNone/>
            </a:pPr>
            <a:r>
              <a:rPr lang="es" sz="2596">
                <a:solidFill>
                  <a:schemeClr val="dk1"/>
                </a:solidFill>
              </a:rPr>
              <a:t>SIGNO</a:t>
            </a:r>
            <a:endParaRPr sz="2596">
              <a:solidFill>
                <a:schemeClr val="dk1"/>
              </a:solidFill>
            </a:endParaRPr>
          </a:p>
          <a:p>
            <a:pPr marL="0" marR="0" lvl="0" indent="0" algn="l" rtl="0">
              <a:lnSpc>
                <a:spcPct val="115000"/>
              </a:lnSpc>
              <a:spcBef>
                <a:spcPts val="480"/>
              </a:spcBef>
              <a:spcAft>
                <a:spcPts val="0"/>
              </a:spcAft>
              <a:buNone/>
            </a:pPr>
            <a:r>
              <a:rPr lang="es" sz="2596">
                <a:solidFill>
                  <a:schemeClr val="dk1"/>
                </a:solidFill>
              </a:rPr>
              <a:t>“Un signo es una cosa que está en lugar de otra a los ojos de alguien bajo ciertos aspectos o capacidades”. </a:t>
            </a:r>
            <a:endParaRPr sz="2596">
              <a:solidFill>
                <a:schemeClr val="dk1"/>
              </a:solidFill>
            </a:endParaRPr>
          </a:p>
          <a:p>
            <a:pPr marL="0" marR="0" lvl="0" indent="0" algn="l" rtl="0">
              <a:lnSpc>
                <a:spcPct val="115000"/>
              </a:lnSpc>
              <a:spcBef>
                <a:spcPts val="480"/>
              </a:spcBef>
              <a:spcAft>
                <a:spcPts val="0"/>
              </a:spcAft>
              <a:buNone/>
            </a:pPr>
            <a:r>
              <a:rPr lang="es" sz="2596">
                <a:solidFill>
                  <a:schemeClr val="dk1"/>
                </a:solidFill>
              </a:rPr>
              <a:t>El signo es una función integrada por dos funtivos: SIGNIFICANTE y SIGNIFICADO. </a:t>
            </a:r>
            <a:endParaRPr sz="2596">
              <a:solidFill>
                <a:schemeClr val="dk1"/>
              </a:solidFill>
            </a:endParaRPr>
          </a:p>
          <a:p>
            <a:pPr marL="0" marR="0" lvl="0" indent="0" algn="l" rtl="0">
              <a:lnSpc>
                <a:spcPct val="115000"/>
              </a:lnSpc>
              <a:spcBef>
                <a:spcPts val="480"/>
              </a:spcBef>
              <a:spcAft>
                <a:spcPts val="0"/>
              </a:spcAft>
              <a:buNone/>
            </a:pPr>
            <a:r>
              <a:rPr lang="es" sz="2596">
                <a:solidFill>
                  <a:schemeClr val="dk1"/>
                </a:solidFill>
              </a:rPr>
              <a:t>La asociación entre ambos sólo puede ser hecha por un INTÉRPRETE. </a:t>
            </a:r>
            <a:endParaRPr sz="2596">
              <a:solidFill>
                <a:schemeClr val="dk1"/>
              </a:solidFill>
            </a:endParaRPr>
          </a:p>
        </p:txBody>
      </p:sp>
      <p:pic>
        <p:nvPicPr>
          <p:cNvPr id="2" name="Imagen 1" descr="Texto&#10;&#10;Descripción generada automáticamente">
            <a:extLst>
              <a:ext uri="{FF2B5EF4-FFF2-40B4-BE49-F238E27FC236}">
                <a16:creationId xmlns:a16="http://schemas.microsoft.com/office/drawing/2014/main" id="{5BD347A2-B351-564B-238C-81E16C6EF2D8}"/>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52F355D1-4AA6-8E98-80DE-CBB636E3E87E}"/>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7"/>
          <p:cNvSpPr txBox="1"/>
          <p:nvPr/>
        </p:nvSpPr>
        <p:spPr>
          <a:xfrm>
            <a:off x="365375" y="1292900"/>
            <a:ext cx="8628600" cy="3162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480"/>
              </a:spcBef>
              <a:spcAft>
                <a:spcPts val="0"/>
              </a:spcAft>
              <a:buNone/>
            </a:pPr>
            <a:r>
              <a:rPr lang="es" sz="2596">
                <a:solidFill>
                  <a:schemeClr val="dk1"/>
                </a:solidFill>
              </a:rPr>
              <a:t>No percibimos la totalidad del significante: </a:t>
            </a:r>
            <a:endParaRPr sz="2596">
              <a:solidFill>
                <a:schemeClr val="dk1"/>
              </a:solidFill>
            </a:endParaRPr>
          </a:p>
          <a:p>
            <a:pPr marL="0" marR="0" lvl="0" indent="0" algn="l" rtl="0">
              <a:lnSpc>
                <a:spcPct val="115000"/>
              </a:lnSpc>
              <a:spcBef>
                <a:spcPts val="480"/>
              </a:spcBef>
              <a:spcAft>
                <a:spcPts val="0"/>
              </a:spcAft>
              <a:buNone/>
            </a:pPr>
            <a:r>
              <a:rPr lang="es" sz="2596">
                <a:solidFill>
                  <a:schemeClr val="dk1"/>
                </a:solidFill>
              </a:rPr>
              <a:t>Sólo algunos rasgos representativos, que nos permiten identificar el significado al cual se asocia. </a:t>
            </a:r>
            <a:endParaRPr sz="2596">
              <a:solidFill>
                <a:schemeClr val="dk1"/>
              </a:solidFill>
            </a:endParaRPr>
          </a:p>
          <a:p>
            <a:pPr marL="0" marR="0" lvl="0" indent="0" algn="l" rtl="0">
              <a:lnSpc>
                <a:spcPct val="115000"/>
              </a:lnSpc>
              <a:spcBef>
                <a:spcPts val="480"/>
              </a:spcBef>
              <a:spcAft>
                <a:spcPts val="0"/>
              </a:spcAft>
              <a:buNone/>
            </a:pPr>
            <a:r>
              <a:rPr lang="es" sz="2596">
                <a:solidFill>
                  <a:schemeClr val="dk1"/>
                </a:solidFill>
              </a:rPr>
              <a:t>El proceso inferencial que se desarrolla en la mente del intérprete y por el cual asocia un significante a un significado se denomina SEMIOSIS. </a:t>
            </a:r>
            <a:endParaRPr sz="2596">
              <a:solidFill>
                <a:schemeClr val="dk1"/>
              </a:solidFill>
            </a:endParaRPr>
          </a:p>
          <a:p>
            <a:pPr marL="0" marR="0" lvl="0" indent="0" algn="l" rtl="0">
              <a:lnSpc>
                <a:spcPct val="115000"/>
              </a:lnSpc>
              <a:spcBef>
                <a:spcPts val="480"/>
              </a:spcBef>
              <a:spcAft>
                <a:spcPts val="0"/>
              </a:spcAft>
              <a:buNone/>
            </a:pPr>
            <a:endParaRPr sz="2596">
              <a:solidFill>
                <a:schemeClr val="dk1"/>
              </a:solidFill>
            </a:endParaRPr>
          </a:p>
        </p:txBody>
      </p:sp>
      <p:pic>
        <p:nvPicPr>
          <p:cNvPr id="2" name="Imagen 1" descr="Texto&#10;&#10;Descripción generada automáticamente">
            <a:extLst>
              <a:ext uri="{FF2B5EF4-FFF2-40B4-BE49-F238E27FC236}">
                <a16:creationId xmlns:a16="http://schemas.microsoft.com/office/drawing/2014/main" id="{EE6731B5-23EB-0770-EF13-D29E6AF82ECA}"/>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FDC0B4AB-22D5-0CD9-84DE-1543A4982E66}"/>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28"/>
          <p:cNvPicPr preferRelativeResize="0"/>
          <p:nvPr/>
        </p:nvPicPr>
        <p:blipFill>
          <a:blip r:embed="rId3">
            <a:alphaModFix/>
          </a:blip>
          <a:stretch>
            <a:fillRect/>
          </a:stretch>
        </p:blipFill>
        <p:spPr>
          <a:xfrm>
            <a:off x="2857500" y="691376"/>
            <a:ext cx="3429000" cy="428625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A3DDF008-505F-C9D8-7096-93C9A1712644}"/>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4845ECA6-BB5C-4436-EBBF-395675E3106D}"/>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29"/>
          <p:cNvPicPr preferRelativeResize="0"/>
          <p:nvPr/>
        </p:nvPicPr>
        <p:blipFill>
          <a:blip r:embed="rId3">
            <a:alphaModFix/>
          </a:blip>
          <a:stretch>
            <a:fillRect/>
          </a:stretch>
        </p:blipFill>
        <p:spPr>
          <a:xfrm>
            <a:off x="753975" y="1259950"/>
            <a:ext cx="2502300" cy="3127875"/>
          </a:xfrm>
          <a:prstGeom prst="rect">
            <a:avLst/>
          </a:prstGeom>
          <a:noFill/>
          <a:ln>
            <a:noFill/>
          </a:ln>
        </p:spPr>
      </p:pic>
      <p:sp>
        <p:nvSpPr>
          <p:cNvPr id="169" name="Google Shape;169;p29"/>
          <p:cNvSpPr txBox="1"/>
          <p:nvPr/>
        </p:nvSpPr>
        <p:spPr>
          <a:xfrm>
            <a:off x="3861400" y="1083451"/>
            <a:ext cx="4466400" cy="375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800">
                <a:solidFill>
                  <a:schemeClr val="dk1"/>
                </a:solidFill>
                <a:highlight>
                  <a:srgbClr val="F6F6F2"/>
                </a:highlight>
              </a:rPr>
              <a:t>El encendedor de gas Firebird fue creado en 1993 a raíz de un taller de diseño para investigar la dimensión comunicativa de los objetos, su capacidad para inspirar, intrigar y divertir a las personas, en una palabra, para relacionarse con ellos. Con los años se convirtió en un verdadero icono del pop. Alessi propone una reedición que amplía su uso: Firebird 2.0 es un encendedor de arco eléctrico que proporciona suficiente calor para encender un cigarrillo, una vela o lo que sea.</a:t>
            </a:r>
            <a:endParaRPr sz="2200"/>
          </a:p>
        </p:txBody>
      </p:sp>
      <p:pic>
        <p:nvPicPr>
          <p:cNvPr id="2" name="Imagen 1" descr="Texto&#10;&#10;Descripción generada automáticamente">
            <a:extLst>
              <a:ext uri="{FF2B5EF4-FFF2-40B4-BE49-F238E27FC236}">
                <a16:creationId xmlns:a16="http://schemas.microsoft.com/office/drawing/2014/main" id="{31EEB0BE-DE8C-0920-2691-48231FB88FFD}"/>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B33A5EC1-F99B-EC34-0449-64A1DF449E28}"/>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30"/>
          <p:cNvPicPr preferRelativeResize="0"/>
          <p:nvPr/>
        </p:nvPicPr>
        <p:blipFill>
          <a:blip r:embed="rId3">
            <a:alphaModFix/>
          </a:blip>
          <a:stretch>
            <a:fillRect/>
          </a:stretch>
        </p:blipFill>
        <p:spPr>
          <a:xfrm>
            <a:off x="613073" y="1007812"/>
            <a:ext cx="2502300" cy="3127875"/>
          </a:xfrm>
          <a:prstGeom prst="rect">
            <a:avLst/>
          </a:prstGeom>
          <a:noFill/>
          <a:ln>
            <a:noFill/>
          </a:ln>
        </p:spPr>
      </p:pic>
      <p:pic>
        <p:nvPicPr>
          <p:cNvPr id="176" name="Google Shape;176;p30"/>
          <p:cNvPicPr preferRelativeResize="0"/>
          <p:nvPr/>
        </p:nvPicPr>
        <p:blipFill>
          <a:blip r:embed="rId4">
            <a:alphaModFix/>
          </a:blip>
          <a:stretch>
            <a:fillRect/>
          </a:stretch>
        </p:blipFill>
        <p:spPr>
          <a:xfrm>
            <a:off x="3416109" y="828900"/>
            <a:ext cx="5129789" cy="1957050"/>
          </a:xfrm>
          <a:prstGeom prst="rect">
            <a:avLst/>
          </a:prstGeom>
          <a:noFill/>
          <a:ln>
            <a:noFill/>
          </a:ln>
        </p:spPr>
      </p:pic>
      <p:sp>
        <p:nvSpPr>
          <p:cNvPr id="177" name="Google Shape;177;p30"/>
          <p:cNvSpPr txBox="1"/>
          <p:nvPr/>
        </p:nvSpPr>
        <p:spPr>
          <a:xfrm>
            <a:off x="3282467" y="2571749"/>
            <a:ext cx="5397071" cy="1057327"/>
          </a:xfrm>
          <a:prstGeom prst="rect">
            <a:avLst/>
          </a:prstGeom>
          <a:noFill/>
          <a:ln>
            <a:noFill/>
          </a:ln>
        </p:spPr>
        <p:txBody>
          <a:bodyPr spcFirstLastPara="1" wrap="square" lIns="91425" tIns="91425" rIns="91425" bIns="91425" anchor="t" anchorCtr="0">
            <a:noAutofit/>
          </a:bodyPr>
          <a:lstStyle/>
          <a:p>
            <a:pPr marL="0" lvl="0" indent="0" algn="l" rtl="0">
              <a:lnSpc>
                <a:spcPct val="130000"/>
              </a:lnSpc>
              <a:spcBef>
                <a:spcPts val="2400"/>
              </a:spcBef>
              <a:spcAft>
                <a:spcPts val="0"/>
              </a:spcAft>
              <a:buNone/>
            </a:pPr>
            <a:r>
              <a:rPr lang="es" sz="2000" dirty="0">
                <a:solidFill>
                  <a:schemeClr val="dk1"/>
                </a:solidFill>
                <a:highlight>
                  <a:srgbClr val="EDEDE8"/>
                </a:highlight>
              </a:rPr>
              <a:t>Guido Venturini</a:t>
            </a:r>
            <a:endParaRPr sz="2000" dirty="0">
              <a:solidFill>
                <a:schemeClr val="dk1"/>
              </a:solidFill>
              <a:highlight>
                <a:srgbClr val="EDEDE8"/>
              </a:highlight>
            </a:endParaRPr>
          </a:p>
          <a:p>
            <a:pPr marL="0" lvl="0" indent="0" algn="l" rtl="0">
              <a:lnSpc>
                <a:spcPct val="115000"/>
              </a:lnSpc>
              <a:spcBef>
                <a:spcPts val="600"/>
              </a:spcBef>
              <a:spcAft>
                <a:spcPts val="0"/>
              </a:spcAft>
              <a:buNone/>
            </a:pPr>
            <a:r>
              <a:rPr lang="es" dirty="0">
                <a:solidFill>
                  <a:schemeClr val="dk1"/>
                </a:solidFill>
                <a:highlight>
                  <a:srgbClr val="EDEDE8"/>
                </a:highlight>
              </a:rPr>
              <a:t>Nacido en Alfonsine en 1957. Arquitecto, diseñador y explorador en el campo del diseño industrial, interiorismo y arquitectura. En 1985, él y Stefano Giovannoni fundaron el grupo Bolidist y crearon King-Kong Productions. Ha sido profesor en la Domus Academy y en la Facultad de Arquitectura de Florencia. La música es su mayor pasión y fuente de </a:t>
            </a:r>
            <a:r>
              <a:rPr lang="es" b="1" dirty="0">
                <a:solidFill>
                  <a:schemeClr val="dk1"/>
                </a:solidFill>
                <a:highlight>
                  <a:srgbClr val="EDEDE8"/>
                </a:highlight>
              </a:rPr>
              <a:t>inspiración</a:t>
            </a:r>
            <a:r>
              <a:rPr lang="es" dirty="0">
                <a:solidFill>
                  <a:schemeClr val="dk1"/>
                </a:solidFill>
                <a:highlight>
                  <a:srgbClr val="EDEDE8"/>
                </a:highlight>
              </a:rPr>
              <a:t>.</a:t>
            </a:r>
            <a:endParaRPr dirty="0">
              <a:solidFill>
                <a:schemeClr val="dk1"/>
              </a:solidFill>
              <a:highlight>
                <a:srgbClr val="EDEDE8"/>
              </a:highlight>
            </a:endParaRPr>
          </a:p>
        </p:txBody>
      </p:sp>
      <p:pic>
        <p:nvPicPr>
          <p:cNvPr id="2" name="Imagen 1" descr="Texto&#10;&#10;Descripción generada automáticamente">
            <a:extLst>
              <a:ext uri="{FF2B5EF4-FFF2-40B4-BE49-F238E27FC236}">
                <a16:creationId xmlns:a16="http://schemas.microsoft.com/office/drawing/2014/main" id="{A5557EB9-69A5-5168-4384-0FEFA1F4F2CD}"/>
              </a:ext>
            </a:extLst>
          </p:cNvPr>
          <p:cNvPicPr>
            <a:picLocks noChangeAspect="1"/>
          </p:cNvPicPr>
          <p:nvPr/>
        </p:nvPicPr>
        <p:blipFill>
          <a:blip r:embed="rId5"/>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752B531C-1559-08A8-5503-622DED5593E7}"/>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1"/>
          <p:cNvSpPr txBox="1"/>
          <p:nvPr/>
        </p:nvSpPr>
        <p:spPr>
          <a:xfrm>
            <a:off x="292800" y="1339623"/>
            <a:ext cx="8558400" cy="2979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480"/>
              </a:spcBef>
              <a:spcAft>
                <a:spcPts val="0"/>
              </a:spcAft>
              <a:buNone/>
            </a:pPr>
            <a:r>
              <a:rPr lang="es" sz="2596" dirty="0">
                <a:solidFill>
                  <a:schemeClr val="dk1"/>
                </a:solidFill>
              </a:rPr>
              <a:t>Se inicia con la percepción del significante y finaliza con la presencia en su mente del significado del signo. </a:t>
            </a:r>
            <a:endParaRPr sz="2596" dirty="0">
              <a:solidFill>
                <a:schemeClr val="dk1"/>
              </a:solidFill>
            </a:endParaRPr>
          </a:p>
          <a:p>
            <a:pPr marL="0" lvl="0" indent="0" algn="l" rtl="0">
              <a:lnSpc>
                <a:spcPct val="115000"/>
              </a:lnSpc>
              <a:spcBef>
                <a:spcPts val="480"/>
              </a:spcBef>
              <a:spcAft>
                <a:spcPts val="0"/>
              </a:spcAft>
              <a:buClr>
                <a:schemeClr val="dk1"/>
              </a:buClr>
              <a:buSzPts val="1100"/>
              <a:buFont typeface="Arial"/>
              <a:buNone/>
            </a:pPr>
            <a:r>
              <a:rPr lang="es" sz="2596" dirty="0">
                <a:solidFill>
                  <a:schemeClr val="dk1"/>
                </a:solidFill>
              </a:rPr>
              <a:t>Se trata de una especie de investigación de la cual, por lo general, no somos conscientes en la vida cotidiana, pues su repetición constante ha creado en nosotros hábitos de interpretación casi instantáneos. </a:t>
            </a:r>
            <a:endParaRPr sz="2596" dirty="0">
              <a:solidFill>
                <a:schemeClr val="dk1"/>
              </a:solidFill>
            </a:endParaRPr>
          </a:p>
        </p:txBody>
      </p:sp>
      <p:pic>
        <p:nvPicPr>
          <p:cNvPr id="2" name="Imagen 1" descr="Texto&#10;&#10;Descripción generada automáticamente">
            <a:extLst>
              <a:ext uri="{FF2B5EF4-FFF2-40B4-BE49-F238E27FC236}">
                <a16:creationId xmlns:a16="http://schemas.microsoft.com/office/drawing/2014/main" id="{14886DDB-85ED-26CA-E578-821B5D02CAB5}"/>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C3F1F9DB-7510-FBC3-5251-9F4236D3A9C5}"/>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2"/>
          <p:cNvSpPr txBox="1"/>
          <p:nvPr/>
        </p:nvSpPr>
        <p:spPr>
          <a:xfrm>
            <a:off x="750417" y="1067359"/>
            <a:ext cx="7643166" cy="3448708"/>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480"/>
              </a:spcBef>
              <a:spcAft>
                <a:spcPts val="0"/>
              </a:spcAft>
              <a:buNone/>
            </a:pPr>
            <a:r>
              <a:rPr lang="es" sz="2596" dirty="0">
                <a:solidFill>
                  <a:schemeClr val="dk1"/>
                </a:solidFill>
              </a:rPr>
              <a:t>Un significante es una imagen sensorial, producida a partir de una percepción de igual naturaleza. </a:t>
            </a:r>
            <a:endParaRPr sz="2596" dirty="0">
              <a:solidFill>
                <a:schemeClr val="dk1"/>
              </a:solidFill>
            </a:endParaRPr>
          </a:p>
          <a:p>
            <a:pPr marL="0" lvl="0" indent="0" algn="l" rtl="0">
              <a:lnSpc>
                <a:spcPct val="115000"/>
              </a:lnSpc>
              <a:spcBef>
                <a:spcPts val="1224"/>
              </a:spcBef>
              <a:spcAft>
                <a:spcPts val="0"/>
              </a:spcAft>
              <a:buClr>
                <a:schemeClr val="dk1"/>
              </a:buClr>
              <a:buSzPts val="1100"/>
              <a:buFont typeface="Arial"/>
              <a:buNone/>
            </a:pPr>
            <a:r>
              <a:rPr lang="es" sz="2596" dirty="0">
                <a:solidFill>
                  <a:schemeClr val="dk1"/>
                </a:solidFill>
              </a:rPr>
              <a:t>Un significado es el concepto con el cual el intérprete asocia el significante. </a:t>
            </a:r>
            <a:endParaRPr sz="3204" dirty="0">
              <a:solidFill>
                <a:schemeClr val="dk1"/>
              </a:solidFill>
            </a:endParaRPr>
          </a:p>
          <a:p>
            <a:pPr marL="0" marR="0" lvl="0" indent="0" algn="l" rtl="0">
              <a:lnSpc>
                <a:spcPct val="115000"/>
              </a:lnSpc>
              <a:spcBef>
                <a:spcPts val="480"/>
              </a:spcBef>
              <a:spcAft>
                <a:spcPts val="0"/>
              </a:spcAft>
              <a:buNone/>
            </a:pPr>
            <a:endParaRPr sz="2596" dirty="0">
              <a:solidFill>
                <a:schemeClr val="dk1"/>
              </a:solidFill>
            </a:endParaRPr>
          </a:p>
        </p:txBody>
      </p:sp>
      <p:pic>
        <p:nvPicPr>
          <p:cNvPr id="2" name="Imagen 1" descr="Texto&#10;&#10;Descripción generada automáticamente">
            <a:extLst>
              <a:ext uri="{FF2B5EF4-FFF2-40B4-BE49-F238E27FC236}">
                <a16:creationId xmlns:a16="http://schemas.microsoft.com/office/drawing/2014/main" id="{D2302E49-5DDA-7B0F-8037-4E1F63906D1C}"/>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59B016A4-1445-C52F-BEBF-BAA0072C6BFD}"/>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3"/>
          <p:cNvSpPr txBox="1"/>
          <p:nvPr/>
        </p:nvSpPr>
        <p:spPr>
          <a:xfrm>
            <a:off x="594646" y="1196896"/>
            <a:ext cx="7954707" cy="3165509"/>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480"/>
              </a:spcBef>
              <a:spcAft>
                <a:spcPts val="0"/>
              </a:spcAft>
              <a:buNone/>
            </a:pPr>
            <a:r>
              <a:rPr lang="es" sz="2596" dirty="0">
                <a:solidFill>
                  <a:schemeClr val="dk1"/>
                </a:solidFill>
              </a:rPr>
              <a:t>Ambos suceden en la mente del sujeto. </a:t>
            </a:r>
            <a:endParaRPr sz="2596" dirty="0">
              <a:solidFill>
                <a:schemeClr val="dk1"/>
              </a:solidFill>
            </a:endParaRPr>
          </a:p>
          <a:p>
            <a:pPr marL="0" marR="0" lvl="0" indent="0" algn="l" rtl="0">
              <a:lnSpc>
                <a:spcPct val="115000"/>
              </a:lnSpc>
              <a:spcBef>
                <a:spcPts val="480"/>
              </a:spcBef>
              <a:spcAft>
                <a:spcPts val="0"/>
              </a:spcAft>
              <a:buNone/>
            </a:pPr>
            <a:r>
              <a:rPr lang="es" sz="2596" dirty="0">
                <a:solidFill>
                  <a:schemeClr val="dk1"/>
                </a:solidFill>
              </a:rPr>
              <a:t>¡ATENCIÓN! </a:t>
            </a:r>
            <a:endParaRPr sz="2596" dirty="0">
              <a:solidFill>
                <a:schemeClr val="dk1"/>
              </a:solidFill>
            </a:endParaRPr>
          </a:p>
          <a:p>
            <a:pPr marL="0" marR="0" lvl="0" indent="0" algn="l" rtl="0">
              <a:lnSpc>
                <a:spcPct val="115000"/>
              </a:lnSpc>
              <a:spcBef>
                <a:spcPts val="480"/>
              </a:spcBef>
              <a:spcAft>
                <a:spcPts val="0"/>
              </a:spcAft>
              <a:buNone/>
            </a:pPr>
            <a:r>
              <a:rPr lang="es" sz="2596" dirty="0">
                <a:solidFill>
                  <a:schemeClr val="dk1"/>
                </a:solidFill>
              </a:rPr>
              <a:t>Un signo NO ES UNA ENTIDAD SEMIÓTICA FIJA, sino el lugar de encuentro de elementos mutuamente independientes, procedentes de dos sistemas diferentes y asociados por una correlación codificadora. </a:t>
            </a:r>
            <a:endParaRPr sz="2596" dirty="0">
              <a:solidFill>
                <a:schemeClr val="dk1"/>
              </a:solidFill>
            </a:endParaRPr>
          </a:p>
        </p:txBody>
      </p:sp>
      <p:pic>
        <p:nvPicPr>
          <p:cNvPr id="2" name="Imagen 1" descr="Texto&#10;&#10;Descripción generada automáticamente">
            <a:extLst>
              <a:ext uri="{FF2B5EF4-FFF2-40B4-BE49-F238E27FC236}">
                <a16:creationId xmlns:a16="http://schemas.microsoft.com/office/drawing/2014/main" id="{CEC18677-006E-E7C5-D8B3-A57D6AC1349F}"/>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6A2BE367-E262-7FCA-694A-92BA3386E3ED}"/>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1" name="Google Shape;201;p34"/>
          <p:cNvPicPr preferRelativeResize="0"/>
          <p:nvPr/>
        </p:nvPicPr>
        <p:blipFill>
          <a:blip r:embed="rId3">
            <a:alphaModFix/>
          </a:blip>
          <a:stretch>
            <a:fillRect/>
          </a:stretch>
        </p:blipFill>
        <p:spPr>
          <a:xfrm>
            <a:off x="3083188" y="1117050"/>
            <a:ext cx="3106617" cy="3888449"/>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52E7FFE5-DCDB-7669-E62B-2169D6792E7F}"/>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C2C25AD1-8BE6-927C-1B89-12A2B0D32B63}"/>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7" name="Google Shape;207;p35"/>
          <p:cNvPicPr preferRelativeResize="0"/>
          <p:nvPr/>
        </p:nvPicPr>
        <p:blipFill>
          <a:blip r:embed="rId3">
            <a:alphaModFix/>
          </a:blip>
          <a:stretch>
            <a:fillRect/>
          </a:stretch>
        </p:blipFill>
        <p:spPr>
          <a:xfrm>
            <a:off x="677124" y="1384075"/>
            <a:ext cx="2521525" cy="3156151"/>
          </a:xfrm>
          <a:prstGeom prst="rect">
            <a:avLst/>
          </a:prstGeom>
          <a:noFill/>
          <a:ln>
            <a:noFill/>
          </a:ln>
        </p:spPr>
      </p:pic>
      <p:sp>
        <p:nvSpPr>
          <p:cNvPr id="208" name="Google Shape;208;p35"/>
          <p:cNvSpPr txBox="1"/>
          <p:nvPr/>
        </p:nvSpPr>
        <p:spPr>
          <a:xfrm>
            <a:off x="3688325" y="1384075"/>
            <a:ext cx="5028300" cy="342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800">
                <a:solidFill>
                  <a:schemeClr val="dk1"/>
                </a:solidFill>
                <a:highlight>
                  <a:srgbClr val="F6F6F2"/>
                </a:highlight>
              </a:rPr>
              <a:t>El conocido Merdolino es uno de los ejemplos más exitosos del lenguaje de dibujos animados lúdico típico de los proyectos de Stefano Giovannoni de los noventa. El diseñador se ocupa de un elemento esencial pero "prohibido", el cepillo de baño, y sin dudarlo lo convierte en una maceta delgada que alberga un hermoso arbusto largo. Merdolino causó un escándalo entre la fraternidad del diseño convencional, pero ha tenido un enorme éxito a lo largo de los años</a:t>
            </a:r>
            <a:r>
              <a:rPr lang="es" sz="1000">
                <a:solidFill>
                  <a:schemeClr val="dk1"/>
                </a:solidFill>
                <a:highlight>
                  <a:srgbClr val="F6F6F2"/>
                </a:highlight>
              </a:rPr>
              <a:t>.</a:t>
            </a:r>
            <a:endParaRPr/>
          </a:p>
        </p:txBody>
      </p:sp>
      <p:pic>
        <p:nvPicPr>
          <p:cNvPr id="2" name="Imagen 1" descr="Texto&#10;&#10;Descripción generada automáticamente">
            <a:extLst>
              <a:ext uri="{FF2B5EF4-FFF2-40B4-BE49-F238E27FC236}">
                <a16:creationId xmlns:a16="http://schemas.microsoft.com/office/drawing/2014/main" id="{F23E669F-78EC-2093-76A3-11D616C77D47}"/>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53F6C4ED-01FE-B78B-16D5-1ADCD43147FC}"/>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4" name="Google Shape;214;p36"/>
          <p:cNvPicPr preferRelativeResize="0"/>
          <p:nvPr/>
        </p:nvPicPr>
        <p:blipFill>
          <a:blip r:embed="rId3">
            <a:alphaModFix/>
          </a:blip>
          <a:stretch>
            <a:fillRect/>
          </a:stretch>
        </p:blipFill>
        <p:spPr>
          <a:xfrm>
            <a:off x="561875" y="1238600"/>
            <a:ext cx="2130175" cy="2666300"/>
          </a:xfrm>
          <a:prstGeom prst="rect">
            <a:avLst/>
          </a:prstGeom>
          <a:noFill/>
          <a:ln>
            <a:noFill/>
          </a:ln>
        </p:spPr>
      </p:pic>
      <p:pic>
        <p:nvPicPr>
          <p:cNvPr id="215" name="Google Shape;215;p36"/>
          <p:cNvPicPr preferRelativeResize="0"/>
          <p:nvPr/>
        </p:nvPicPr>
        <p:blipFill>
          <a:blip r:embed="rId4">
            <a:alphaModFix/>
          </a:blip>
          <a:stretch>
            <a:fillRect/>
          </a:stretch>
        </p:blipFill>
        <p:spPr>
          <a:xfrm>
            <a:off x="4572000" y="1121325"/>
            <a:ext cx="3858199" cy="1685700"/>
          </a:xfrm>
          <a:prstGeom prst="rect">
            <a:avLst/>
          </a:prstGeom>
          <a:noFill/>
          <a:ln>
            <a:noFill/>
          </a:ln>
        </p:spPr>
      </p:pic>
      <p:sp>
        <p:nvSpPr>
          <p:cNvPr id="216" name="Google Shape;216;p36"/>
          <p:cNvSpPr txBox="1"/>
          <p:nvPr/>
        </p:nvSpPr>
        <p:spPr>
          <a:xfrm>
            <a:off x="2977550" y="2459425"/>
            <a:ext cx="5998500" cy="2512200"/>
          </a:xfrm>
          <a:prstGeom prst="rect">
            <a:avLst/>
          </a:prstGeom>
          <a:noFill/>
          <a:ln>
            <a:noFill/>
          </a:ln>
        </p:spPr>
        <p:txBody>
          <a:bodyPr spcFirstLastPara="1" wrap="square" lIns="91425" tIns="91425" rIns="91425" bIns="91425" anchor="t" anchorCtr="0">
            <a:noAutofit/>
          </a:bodyPr>
          <a:lstStyle/>
          <a:p>
            <a:pPr marL="0" lvl="0" indent="0" algn="l" rtl="0">
              <a:lnSpc>
                <a:spcPct val="130000"/>
              </a:lnSpc>
              <a:spcBef>
                <a:spcPts val="1800"/>
              </a:spcBef>
              <a:spcAft>
                <a:spcPts val="0"/>
              </a:spcAft>
              <a:buNone/>
            </a:pPr>
            <a:r>
              <a:rPr lang="es" sz="1950">
                <a:solidFill>
                  <a:schemeClr val="dk1"/>
                </a:solidFill>
                <a:highlight>
                  <a:srgbClr val="EDEDE8"/>
                </a:highlight>
                <a:uFill>
                  <a:noFill/>
                </a:uFill>
                <a:hlinkClick r:id="rId5">
                  <a:extLst>
                    <a:ext uri="{A12FA001-AC4F-418D-AE19-62706E023703}">
                      <ahyp:hlinkClr xmlns:ahyp="http://schemas.microsoft.com/office/drawing/2018/hyperlinkcolor" val="tx"/>
                    </a:ext>
                  </a:extLst>
                </a:hlinkClick>
              </a:rPr>
              <a:t>Stefano Giovannoni</a:t>
            </a:r>
            <a:endParaRPr sz="1950">
              <a:solidFill>
                <a:schemeClr val="dk1"/>
              </a:solidFill>
              <a:highlight>
                <a:srgbClr val="EDEDE8"/>
              </a:highlight>
            </a:endParaRPr>
          </a:p>
          <a:p>
            <a:pPr marL="0" lvl="0" indent="0" algn="l" rtl="0">
              <a:lnSpc>
                <a:spcPct val="115000"/>
              </a:lnSpc>
              <a:spcBef>
                <a:spcPts val="400"/>
              </a:spcBef>
              <a:spcAft>
                <a:spcPts val="0"/>
              </a:spcAft>
              <a:buNone/>
            </a:pPr>
            <a:r>
              <a:rPr lang="es" sz="1200">
                <a:solidFill>
                  <a:schemeClr val="dk1"/>
                </a:solidFill>
                <a:highlight>
                  <a:srgbClr val="EDEDE8"/>
                </a:highlight>
              </a:rPr>
              <a:t>Nacido en La Spezia en 1954, Stefano como arquitecto y diseñador fue enseñado por Buti en la Universidad de Florencia. A principios de los 80 fundó King-Kong Production Group junto con Guido Venturini. Diseñador técnico por excelencia, tiene el diseño industrial en su ADN y la capacidad de comprender el sentimiento del público como ningún otro diseñador mencionado en este catálogo. Sus proyectos comenzaron con el Girotondo (1989 diseñado con Guido Venturini) y los primeros objetos transparentes en plástico de la serie Family Follows Fiction (1993). Hay una gran cantidad de sus artículos en los catálogos de Officina Alessi, Alessi y A di Alessi.</a:t>
            </a:r>
            <a:endParaRPr sz="1200">
              <a:solidFill>
                <a:schemeClr val="dk1"/>
              </a:solidFill>
              <a:highlight>
                <a:srgbClr val="EDEDE8"/>
              </a:highlight>
            </a:endParaRPr>
          </a:p>
        </p:txBody>
      </p:sp>
      <p:pic>
        <p:nvPicPr>
          <p:cNvPr id="2" name="Imagen 1" descr="Texto&#10;&#10;Descripción generada automáticamente">
            <a:extLst>
              <a:ext uri="{FF2B5EF4-FFF2-40B4-BE49-F238E27FC236}">
                <a16:creationId xmlns:a16="http://schemas.microsoft.com/office/drawing/2014/main" id="{6B6A0C27-FBAB-FB35-6FB2-037C8CF597A3}"/>
              </a:ext>
            </a:extLst>
          </p:cNvPr>
          <p:cNvPicPr>
            <a:picLocks noChangeAspect="1"/>
          </p:cNvPicPr>
          <p:nvPr/>
        </p:nvPicPr>
        <p:blipFill>
          <a:blip r:embed="rId6"/>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5A52E389-1D7A-3C72-ED61-BEAD84549476}"/>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2" name="Google Shape;222;p37"/>
          <p:cNvSpPr txBox="1"/>
          <p:nvPr/>
        </p:nvSpPr>
        <p:spPr>
          <a:xfrm>
            <a:off x="983725" y="4179900"/>
            <a:ext cx="300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t>https://www.youtube.com/watch?v=uQvLsifMZIE</a:t>
            </a:r>
            <a:endParaRPr/>
          </a:p>
        </p:txBody>
      </p:sp>
      <p:pic>
        <p:nvPicPr>
          <p:cNvPr id="223" name="Google Shape;223;p37"/>
          <p:cNvPicPr preferRelativeResize="0"/>
          <p:nvPr/>
        </p:nvPicPr>
        <p:blipFill>
          <a:blip r:embed="rId3">
            <a:alphaModFix/>
          </a:blip>
          <a:stretch>
            <a:fillRect/>
          </a:stretch>
        </p:blipFill>
        <p:spPr>
          <a:xfrm>
            <a:off x="1064500" y="1094775"/>
            <a:ext cx="2838450" cy="2857500"/>
          </a:xfrm>
          <a:prstGeom prst="rect">
            <a:avLst/>
          </a:prstGeom>
          <a:noFill/>
          <a:ln>
            <a:noFill/>
          </a:ln>
        </p:spPr>
      </p:pic>
      <p:sp>
        <p:nvSpPr>
          <p:cNvPr id="224" name="Google Shape;224;p37"/>
          <p:cNvSpPr txBox="1"/>
          <p:nvPr/>
        </p:nvSpPr>
        <p:spPr>
          <a:xfrm>
            <a:off x="5378575" y="4250200"/>
            <a:ext cx="300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t>https://www.youtube.com/watch?v=pLgJ7pk0X-s</a:t>
            </a:r>
            <a:endParaRPr/>
          </a:p>
        </p:txBody>
      </p:sp>
      <p:pic>
        <p:nvPicPr>
          <p:cNvPr id="225" name="Google Shape;225;p37"/>
          <p:cNvPicPr preferRelativeResize="0"/>
          <p:nvPr/>
        </p:nvPicPr>
        <p:blipFill>
          <a:blip r:embed="rId4">
            <a:alphaModFix/>
          </a:blip>
          <a:stretch>
            <a:fillRect/>
          </a:stretch>
        </p:blipFill>
        <p:spPr>
          <a:xfrm>
            <a:off x="5557388" y="1094775"/>
            <a:ext cx="2642375" cy="2642375"/>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B318E264-E020-8CDA-7525-BA114D674066}"/>
              </a:ext>
            </a:extLst>
          </p:cNvPr>
          <p:cNvPicPr>
            <a:picLocks noChangeAspect="1"/>
          </p:cNvPicPr>
          <p:nvPr/>
        </p:nvPicPr>
        <p:blipFill>
          <a:blip r:embed="rId5"/>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BAB2CB28-4CF8-C23A-CE45-27297048D3F4}"/>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8"/>
          <p:cNvSpPr txBox="1"/>
          <p:nvPr/>
        </p:nvSpPr>
        <p:spPr>
          <a:xfrm>
            <a:off x="235200" y="1268683"/>
            <a:ext cx="8673600" cy="21291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480"/>
              </a:spcBef>
              <a:spcAft>
                <a:spcPts val="0"/>
              </a:spcAft>
              <a:buNone/>
            </a:pPr>
            <a:r>
              <a:rPr lang="es" sz="2596" dirty="0">
                <a:solidFill>
                  <a:schemeClr val="dk1"/>
                </a:solidFill>
              </a:rPr>
              <a:t>Una función semiótica se realiza cuando dos funtivos (expresión y contenido) entran en correlación mutua, pero el mismo funtivo puede entrar en correlación con otros elementos, dando origen a otras funciones. </a:t>
            </a:r>
            <a:endParaRPr sz="2596" dirty="0">
              <a:solidFill>
                <a:schemeClr val="dk1"/>
              </a:solidFill>
            </a:endParaRPr>
          </a:p>
        </p:txBody>
      </p:sp>
      <p:pic>
        <p:nvPicPr>
          <p:cNvPr id="2" name="Imagen 1" descr="Texto&#10;&#10;Descripción generada automáticamente">
            <a:extLst>
              <a:ext uri="{FF2B5EF4-FFF2-40B4-BE49-F238E27FC236}">
                <a16:creationId xmlns:a16="http://schemas.microsoft.com/office/drawing/2014/main" id="{82BE1F7E-7CBD-9275-0B8A-D6546D9040B1}"/>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D3CD4281-CE15-6E44-32D0-F3AB8E5BF820}"/>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9"/>
          <p:cNvSpPr txBox="1"/>
          <p:nvPr/>
        </p:nvSpPr>
        <p:spPr>
          <a:xfrm>
            <a:off x="658200" y="1479054"/>
            <a:ext cx="7827600" cy="2965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480"/>
              </a:spcBef>
              <a:spcAft>
                <a:spcPts val="0"/>
              </a:spcAft>
              <a:buNone/>
            </a:pPr>
            <a:r>
              <a:rPr lang="es" sz="2596">
                <a:solidFill>
                  <a:schemeClr val="dk1"/>
                </a:solidFill>
              </a:rPr>
              <a:t>En consecuencia, un signo es una entidad CULTURAL. </a:t>
            </a:r>
            <a:endParaRPr sz="2596">
              <a:solidFill>
                <a:schemeClr val="dk1"/>
              </a:solidFill>
            </a:endParaRPr>
          </a:p>
        </p:txBody>
      </p:sp>
      <p:pic>
        <p:nvPicPr>
          <p:cNvPr id="2" name="Imagen 1" descr="Texto&#10;&#10;Descripción generada automáticamente">
            <a:extLst>
              <a:ext uri="{FF2B5EF4-FFF2-40B4-BE49-F238E27FC236}">
                <a16:creationId xmlns:a16="http://schemas.microsoft.com/office/drawing/2014/main" id="{7C902957-9F9E-0B5B-B3B1-0198913458E9}"/>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9AA6CFED-F436-A65F-AF53-D8FB0E4E6E76}"/>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3" name="Google Shape;243;p40"/>
          <p:cNvPicPr preferRelativeResize="0"/>
          <p:nvPr/>
        </p:nvPicPr>
        <p:blipFill>
          <a:blip r:embed="rId3">
            <a:alphaModFix/>
          </a:blip>
          <a:stretch>
            <a:fillRect/>
          </a:stretch>
        </p:blipFill>
        <p:spPr>
          <a:xfrm>
            <a:off x="2767800" y="1338725"/>
            <a:ext cx="3608400" cy="3361575"/>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57370B68-3E7B-5A8B-8E56-E601D1E9EFD2}"/>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7C843409-8FE5-1732-7F35-7A5961D27865}"/>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9" name="Google Shape;249;p41"/>
          <p:cNvPicPr preferRelativeResize="0"/>
          <p:nvPr/>
        </p:nvPicPr>
        <p:blipFill>
          <a:blip r:embed="rId3">
            <a:alphaModFix/>
          </a:blip>
          <a:stretch>
            <a:fillRect/>
          </a:stretch>
        </p:blipFill>
        <p:spPr>
          <a:xfrm>
            <a:off x="2590588" y="1035175"/>
            <a:ext cx="4091821" cy="388845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8CC1C113-A4CC-61AF-841E-930AEDCEAD63}"/>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80DB3FB6-12D0-2A0D-EBEB-EC367B597BF9}"/>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5" name="Google Shape;255;p42"/>
          <p:cNvPicPr preferRelativeResize="0"/>
          <p:nvPr/>
        </p:nvPicPr>
        <p:blipFill>
          <a:blip r:embed="rId3">
            <a:alphaModFix/>
          </a:blip>
          <a:stretch>
            <a:fillRect/>
          </a:stretch>
        </p:blipFill>
        <p:spPr>
          <a:xfrm>
            <a:off x="1549563" y="1153250"/>
            <a:ext cx="6173887" cy="388845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C1094CA5-420E-4621-2C87-AA0266396D4A}"/>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1C33225F-97AF-C757-2E6D-ABC6FF983A7C}"/>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43"/>
          <p:cNvPicPr preferRelativeResize="0"/>
          <p:nvPr/>
        </p:nvPicPr>
        <p:blipFill>
          <a:blip r:embed="rId3">
            <a:alphaModFix/>
          </a:blip>
          <a:stretch>
            <a:fillRect/>
          </a:stretch>
        </p:blipFill>
        <p:spPr>
          <a:xfrm>
            <a:off x="2133600" y="1130500"/>
            <a:ext cx="4876800" cy="365760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BBC2588C-CC43-CBA4-6180-F3206C3D657B}"/>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01005990-DA60-B8D1-C60F-F1F31615B762}"/>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7" name="Google Shape;267;p44"/>
          <p:cNvPicPr preferRelativeResize="0"/>
          <p:nvPr/>
        </p:nvPicPr>
        <p:blipFill>
          <a:blip r:embed="rId3">
            <a:alphaModFix/>
          </a:blip>
          <a:stretch>
            <a:fillRect/>
          </a:stretch>
        </p:blipFill>
        <p:spPr>
          <a:xfrm>
            <a:off x="270075" y="1102650"/>
            <a:ext cx="8732862" cy="3888449"/>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2083DAEF-D52D-4EC5-5844-D5F9E3763CD9}"/>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3225D002-295D-E889-423D-D410355BDA1D}"/>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5"/>
          <p:cNvSpPr txBox="1"/>
          <p:nvPr/>
        </p:nvSpPr>
        <p:spPr>
          <a:xfrm>
            <a:off x="261250" y="1449975"/>
            <a:ext cx="8395500" cy="28014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480"/>
              </a:spcBef>
              <a:spcAft>
                <a:spcPts val="0"/>
              </a:spcAft>
              <a:buNone/>
            </a:pPr>
            <a:r>
              <a:rPr lang="es" sz="2596">
                <a:solidFill>
                  <a:schemeClr val="dk1"/>
                </a:solidFill>
              </a:rPr>
              <a:t>Ferdinand de Saussure (Suiza, 1857-1913)-Fue el primero en definir a la semiología como ciencia. </a:t>
            </a:r>
            <a:endParaRPr sz="2596">
              <a:solidFill>
                <a:schemeClr val="dk1"/>
              </a:solidFill>
            </a:endParaRPr>
          </a:p>
          <a:p>
            <a:pPr marL="0" marR="0" lvl="0" indent="0" algn="l" rtl="0">
              <a:lnSpc>
                <a:spcPct val="115000"/>
              </a:lnSpc>
              <a:spcBef>
                <a:spcPts val="480"/>
              </a:spcBef>
              <a:spcAft>
                <a:spcPts val="0"/>
              </a:spcAft>
              <a:buNone/>
            </a:pPr>
            <a:r>
              <a:rPr lang="es" sz="2596">
                <a:solidFill>
                  <a:schemeClr val="dk1"/>
                </a:solidFill>
              </a:rPr>
              <a:t>Louis Hjelmslev – Sus contribuciones a la teoría de los signos: a) tiene en cuenta signos-enunciado y signos-discurso; b) introduce diferencia entre forma y sustancia. </a:t>
            </a:r>
            <a:endParaRPr sz="2596">
              <a:solidFill>
                <a:schemeClr val="dk1"/>
              </a:solidFill>
            </a:endParaRPr>
          </a:p>
          <a:p>
            <a:pPr marL="0" marR="0" lvl="0" indent="0" algn="l" rtl="0">
              <a:lnSpc>
                <a:spcPct val="115000"/>
              </a:lnSpc>
              <a:spcBef>
                <a:spcPts val="480"/>
              </a:spcBef>
              <a:spcAft>
                <a:spcPts val="0"/>
              </a:spcAft>
              <a:buNone/>
            </a:pPr>
            <a:endParaRPr sz="2596">
              <a:solidFill>
                <a:schemeClr val="dk1"/>
              </a:solidFill>
            </a:endParaRPr>
          </a:p>
        </p:txBody>
      </p:sp>
      <p:pic>
        <p:nvPicPr>
          <p:cNvPr id="2" name="Imagen 1" descr="Texto&#10;&#10;Descripción generada automáticamente">
            <a:extLst>
              <a:ext uri="{FF2B5EF4-FFF2-40B4-BE49-F238E27FC236}">
                <a16:creationId xmlns:a16="http://schemas.microsoft.com/office/drawing/2014/main" id="{19B67087-1C50-A4E5-2E2A-6DBA11F0ABA5}"/>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CF692BA4-F16D-841A-D93D-6883A81F8C2D}"/>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46"/>
          <p:cNvSpPr txBox="1"/>
          <p:nvPr/>
        </p:nvSpPr>
        <p:spPr>
          <a:xfrm>
            <a:off x="117550" y="1894125"/>
            <a:ext cx="8656800" cy="20508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480"/>
              </a:spcBef>
              <a:spcAft>
                <a:spcPts val="0"/>
              </a:spcAft>
              <a:buNone/>
            </a:pPr>
            <a:r>
              <a:rPr lang="es" sz="2596">
                <a:solidFill>
                  <a:schemeClr val="dk1"/>
                </a:solidFill>
              </a:rPr>
              <a:t>Claude Levi Strauss- Es el padre del estructuralismo. </a:t>
            </a:r>
            <a:endParaRPr sz="2596">
              <a:solidFill>
                <a:schemeClr val="dk1"/>
              </a:solidFill>
            </a:endParaRPr>
          </a:p>
          <a:p>
            <a:pPr marL="0" marR="0" lvl="0" indent="0" algn="l" rtl="0">
              <a:lnSpc>
                <a:spcPct val="115000"/>
              </a:lnSpc>
              <a:spcBef>
                <a:spcPts val="480"/>
              </a:spcBef>
              <a:spcAft>
                <a:spcPts val="0"/>
              </a:spcAft>
              <a:buNone/>
            </a:pPr>
            <a:r>
              <a:rPr lang="es" sz="2596">
                <a:solidFill>
                  <a:schemeClr val="dk1"/>
                </a:solidFill>
              </a:rPr>
              <a:t>Charles Sanders Peirce - Para Peirce los signos determinan acciones y conductas. Es considerado fundador del pragmatismo. </a:t>
            </a:r>
            <a:endParaRPr sz="2596">
              <a:solidFill>
                <a:schemeClr val="dk1"/>
              </a:solidFill>
            </a:endParaRPr>
          </a:p>
        </p:txBody>
      </p:sp>
      <p:pic>
        <p:nvPicPr>
          <p:cNvPr id="2" name="Imagen 1" descr="Texto&#10;&#10;Descripción generada automáticamente">
            <a:extLst>
              <a:ext uri="{FF2B5EF4-FFF2-40B4-BE49-F238E27FC236}">
                <a16:creationId xmlns:a16="http://schemas.microsoft.com/office/drawing/2014/main" id="{9D3D8C31-8FB0-6856-77DE-3797E55CD758}"/>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DD5608B1-1346-0BBA-AD8F-A1AC2218478C}"/>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5" name="Google Shape;285;p47"/>
          <p:cNvPicPr preferRelativeResize="0"/>
          <p:nvPr/>
        </p:nvPicPr>
        <p:blipFill>
          <a:blip r:embed="rId3">
            <a:alphaModFix/>
          </a:blip>
          <a:stretch>
            <a:fillRect/>
          </a:stretch>
        </p:blipFill>
        <p:spPr>
          <a:xfrm>
            <a:off x="1007275" y="1052050"/>
            <a:ext cx="7258440" cy="388845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90D93955-CD5E-4FD0-D51A-0B94887CDF26}"/>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7B9A5E5C-9FFF-D2D0-8538-F94C29FC99EC}"/>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48"/>
          <p:cNvPicPr preferRelativeResize="0"/>
          <p:nvPr/>
        </p:nvPicPr>
        <p:blipFill>
          <a:blip r:embed="rId3">
            <a:alphaModFix/>
          </a:blip>
          <a:stretch>
            <a:fillRect/>
          </a:stretch>
        </p:blipFill>
        <p:spPr>
          <a:xfrm>
            <a:off x="1681200" y="950250"/>
            <a:ext cx="5781599" cy="385440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12C9C365-B9BB-9F8A-F37D-AEC1A3B34FDC}"/>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3E3AC3E8-DA92-FA1B-40F5-F1251CE5D085}"/>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7" name="Google Shape;297;p49"/>
          <p:cNvPicPr preferRelativeResize="0"/>
          <p:nvPr/>
        </p:nvPicPr>
        <p:blipFill>
          <a:blip r:embed="rId3">
            <a:alphaModFix/>
          </a:blip>
          <a:stretch>
            <a:fillRect/>
          </a:stretch>
        </p:blipFill>
        <p:spPr>
          <a:xfrm>
            <a:off x="2692275" y="1102650"/>
            <a:ext cx="3888449" cy="3888449"/>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4E50F281-B813-8A6F-D4D2-0FFD8F0DE0C7}"/>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54FDD0EF-04AB-5ED2-1910-B7E6E020F9C9}"/>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3" name="Google Shape;303;p50"/>
          <p:cNvPicPr preferRelativeResize="0"/>
          <p:nvPr/>
        </p:nvPicPr>
        <p:blipFill>
          <a:blip r:embed="rId3">
            <a:alphaModFix/>
          </a:blip>
          <a:stretch>
            <a:fillRect/>
          </a:stretch>
        </p:blipFill>
        <p:spPr>
          <a:xfrm>
            <a:off x="1227150" y="950250"/>
            <a:ext cx="7600950" cy="381000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15A76F3B-EA98-5389-EEC6-345C6007D129}"/>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B5B655D3-C626-AECC-99BC-0D1396406B68}"/>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9" name="Google Shape;309;p51"/>
          <p:cNvPicPr preferRelativeResize="0"/>
          <p:nvPr/>
        </p:nvPicPr>
        <p:blipFill>
          <a:blip r:embed="rId3">
            <a:alphaModFix/>
          </a:blip>
          <a:stretch>
            <a:fillRect/>
          </a:stretch>
        </p:blipFill>
        <p:spPr>
          <a:xfrm>
            <a:off x="2044200" y="1035175"/>
            <a:ext cx="5184600" cy="388845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00C91BF9-0600-CC9D-51F5-D30C2B820958}"/>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EAA89DEC-2BD4-CEA4-6982-4F43FDAA2BA4}"/>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52"/>
          <p:cNvPicPr preferRelativeResize="0"/>
          <p:nvPr/>
        </p:nvPicPr>
        <p:blipFill>
          <a:blip r:embed="rId3">
            <a:alphaModFix/>
          </a:blip>
          <a:stretch>
            <a:fillRect/>
          </a:stretch>
        </p:blipFill>
        <p:spPr>
          <a:xfrm>
            <a:off x="2213225" y="1203600"/>
            <a:ext cx="4904925" cy="3201450"/>
          </a:xfrm>
          <a:prstGeom prst="rect">
            <a:avLst/>
          </a:prstGeom>
          <a:noFill/>
          <a:ln>
            <a:noFill/>
          </a:ln>
        </p:spPr>
      </p:pic>
      <p:sp>
        <p:nvSpPr>
          <p:cNvPr id="316" name="Google Shape;316;p52"/>
          <p:cNvSpPr txBox="1"/>
          <p:nvPr/>
        </p:nvSpPr>
        <p:spPr>
          <a:xfrm>
            <a:off x="4616950" y="4231400"/>
            <a:ext cx="3000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t>https://original-militaria.com/wp-content/uploads/2012/05/p-10129-DSC_0031_(Codpiar).jpg</a:t>
            </a:r>
            <a:endParaRPr/>
          </a:p>
        </p:txBody>
      </p:sp>
      <p:pic>
        <p:nvPicPr>
          <p:cNvPr id="2" name="Imagen 1" descr="Texto&#10;&#10;Descripción generada automáticamente">
            <a:extLst>
              <a:ext uri="{FF2B5EF4-FFF2-40B4-BE49-F238E27FC236}">
                <a16:creationId xmlns:a16="http://schemas.microsoft.com/office/drawing/2014/main" id="{94348169-2D91-131D-A901-35EDF6850DAA}"/>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F66BF0DB-F534-88A8-FD02-0EE5A55FAB38}"/>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2" name="Google Shape;322;p53"/>
          <p:cNvPicPr preferRelativeResize="0"/>
          <p:nvPr/>
        </p:nvPicPr>
        <p:blipFill>
          <a:blip r:embed="rId3">
            <a:alphaModFix/>
          </a:blip>
          <a:stretch>
            <a:fillRect/>
          </a:stretch>
        </p:blipFill>
        <p:spPr>
          <a:xfrm>
            <a:off x="3039200" y="1155875"/>
            <a:ext cx="3714500" cy="371450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F1F0E59A-3ED9-D83E-0669-C3D7BBACF643}"/>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F2B260D5-69D5-71D0-21F9-C9E6714BB7AD}"/>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8" name="Google Shape;328;p54"/>
          <p:cNvPicPr preferRelativeResize="0"/>
          <p:nvPr/>
        </p:nvPicPr>
        <p:blipFill>
          <a:blip r:embed="rId3">
            <a:alphaModFix/>
          </a:blip>
          <a:stretch>
            <a:fillRect/>
          </a:stretch>
        </p:blipFill>
        <p:spPr>
          <a:xfrm>
            <a:off x="1180100" y="1170125"/>
            <a:ext cx="6912801" cy="3888451"/>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77A3458F-86A8-172A-F892-FCF472878581}"/>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37C5F90C-E4E4-FB2A-0375-365CD87E3F94}"/>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p55"/>
          <p:cNvPicPr preferRelativeResize="0"/>
          <p:nvPr/>
        </p:nvPicPr>
        <p:blipFill>
          <a:blip r:embed="rId3">
            <a:alphaModFix/>
          </a:blip>
          <a:stretch>
            <a:fillRect/>
          </a:stretch>
        </p:blipFill>
        <p:spPr>
          <a:xfrm>
            <a:off x="3366245" y="977658"/>
            <a:ext cx="2411510" cy="3898406"/>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95415CDC-5B35-45AB-3926-ED4313EAD645}"/>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A2A2075A-5279-BE27-5D4C-29315D09FC27}"/>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9" name="Google Shape;339;p56"/>
          <p:cNvPicPr preferRelativeResize="0"/>
          <p:nvPr/>
        </p:nvPicPr>
        <p:blipFill>
          <a:blip r:embed="rId3">
            <a:alphaModFix/>
          </a:blip>
          <a:stretch>
            <a:fillRect/>
          </a:stretch>
        </p:blipFill>
        <p:spPr>
          <a:xfrm>
            <a:off x="3761275" y="1107550"/>
            <a:ext cx="2174975" cy="384390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F96C1243-2C70-2419-51BB-CE6FCDC8E7E8}"/>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21516676-514D-B55B-996C-CCC34AB26FBE}"/>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5" name="Google Shape;345;p57"/>
          <p:cNvPicPr preferRelativeResize="0"/>
          <p:nvPr/>
        </p:nvPicPr>
        <p:blipFill>
          <a:blip r:embed="rId3">
            <a:alphaModFix/>
          </a:blip>
          <a:stretch>
            <a:fillRect/>
          </a:stretch>
        </p:blipFill>
        <p:spPr>
          <a:xfrm>
            <a:off x="3324313" y="1090675"/>
            <a:ext cx="2495375" cy="3834625"/>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C31E83A3-D4F5-0531-CE15-D82E0AEB92FF}"/>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BEEFC420-461F-FAB2-F8D8-0FC4EA3ED5EE}"/>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1" name="Google Shape;351;p58"/>
          <p:cNvPicPr preferRelativeResize="0"/>
          <p:nvPr/>
        </p:nvPicPr>
        <p:blipFill>
          <a:blip r:embed="rId3">
            <a:alphaModFix/>
          </a:blip>
          <a:stretch>
            <a:fillRect/>
          </a:stretch>
        </p:blipFill>
        <p:spPr>
          <a:xfrm>
            <a:off x="3172538" y="1023225"/>
            <a:ext cx="2798925" cy="3949325"/>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CE62AEC3-2222-B806-2350-DC5D2A3CE211}"/>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0715278C-E74E-AC43-1837-73F56E0328C9}"/>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9"/>
          <p:cNvSpPr txBox="1"/>
          <p:nvPr/>
        </p:nvSpPr>
        <p:spPr>
          <a:xfrm>
            <a:off x="96000" y="885300"/>
            <a:ext cx="8952000" cy="3372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4680"/>
              </a:spcBef>
              <a:spcAft>
                <a:spcPts val="0"/>
              </a:spcAft>
              <a:buNone/>
            </a:pPr>
            <a:endParaRPr sz="1800">
              <a:solidFill>
                <a:schemeClr val="dk1"/>
              </a:solidFill>
            </a:endParaRPr>
          </a:p>
        </p:txBody>
      </p:sp>
      <p:pic>
        <p:nvPicPr>
          <p:cNvPr id="357" name="Google Shape;357;p59"/>
          <p:cNvPicPr preferRelativeResize="0"/>
          <p:nvPr/>
        </p:nvPicPr>
        <p:blipFill>
          <a:blip r:embed="rId3">
            <a:alphaModFix/>
          </a:blip>
          <a:stretch>
            <a:fillRect/>
          </a:stretch>
        </p:blipFill>
        <p:spPr>
          <a:xfrm>
            <a:off x="5838925" y="2956300"/>
            <a:ext cx="3007892" cy="1690800"/>
          </a:xfrm>
          <a:prstGeom prst="rect">
            <a:avLst/>
          </a:prstGeom>
          <a:noFill/>
          <a:ln>
            <a:noFill/>
          </a:ln>
        </p:spPr>
      </p:pic>
      <p:sp>
        <p:nvSpPr>
          <p:cNvPr id="358" name="Google Shape;358;p59"/>
          <p:cNvSpPr txBox="1"/>
          <p:nvPr/>
        </p:nvSpPr>
        <p:spPr>
          <a:xfrm>
            <a:off x="750848" y="885300"/>
            <a:ext cx="7561551" cy="13584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dirty="0">
                <a:solidFill>
                  <a:srgbClr val="1E1E1E"/>
                </a:solidFill>
                <a:highlight>
                  <a:schemeClr val="lt1"/>
                </a:highlight>
              </a:rPr>
              <a:t>Qué dice el mensaje que el astrónomo Carl Sagan les envió a los extraterrestres (y por qué se armó un escándalo por su diseño)</a:t>
            </a:r>
            <a:endParaRPr sz="1800" b="1" dirty="0">
              <a:solidFill>
                <a:srgbClr val="1E1E1E"/>
              </a:solidFill>
              <a:highlight>
                <a:schemeClr val="lt1"/>
              </a:highlight>
            </a:endParaRPr>
          </a:p>
          <a:p>
            <a:pPr marL="0" lvl="0" indent="0" algn="l" rtl="0">
              <a:lnSpc>
                <a:spcPct val="115000"/>
              </a:lnSpc>
              <a:spcBef>
                <a:spcPts val="1200"/>
              </a:spcBef>
              <a:spcAft>
                <a:spcPts val="0"/>
              </a:spcAft>
              <a:buNone/>
            </a:pPr>
            <a:r>
              <a:rPr lang="es" sz="1800" dirty="0">
                <a:solidFill>
                  <a:srgbClr val="404040"/>
                </a:solidFill>
                <a:highlight>
                  <a:schemeClr val="lt1"/>
                </a:highlight>
              </a:rPr>
              <a:t>Redacción</a:t>
            </a:r>
            <a:endParaRPr sz="1800" dirty="0">
              <a:solidFill>
                <a:srgbClr val="404040"/>
              </a:solidFill>
              <a:highlight>
                <a:schemeClr val="lt1"/>
              </a:highlight>
            </a:endParaRPr>
          </a:p>
          <a:p>
            <a:pPr marL="0" lvl="0" indent="0" algn="l" rtl="0">
              <a:lnSpc>
                <a:spcPct val="128571"/>
              </a:lnSpc>
              <a:spcBef>
                <a:spcPts val="1200"/>
              </a:spcBef>
              <a:spcAft>
                <a:spcPts val="0"/>
              </a:spcAft>
              <a:buNone/>
            </a:pPr>
            <a:r>
              <a:rPr lang="es" sz="1800" dirty="0">
                <a:solidFill>
                  <a:srgbClr val="5A5A5A"/>
                </a:solidFill>
                <a:highlight>
                  <a:schemeClr val="lt1"/>
                </a:highlight>
              </a:rPr>
              <a:t>BBC News Mundo</a:t>
            </a:r>
            <a:endParaRPr sz="1800" dirty="0">
              <a:solidFill>
                <a:srgbClr val="5A5A5A"/>
              </a:solidFill>
              <a:highlight>
                <a:schemeClr val="lt1"/>
              </a:highlight>
            </a:endParaRPr>
          </a:p>
          <a:p>
            <a:pPr marL="0" marR="38100" lvl="0" indent="0" algn="l" rtl="0">
              <a:lnSpc>
                <a:spcPct val="115000"/>
              </a:lnSpc>
              <a:spcBef>
                <a:spcPts val="2600"/>
              </a:spcBef>
              <a:spcAft>
                <a:spcPts val="200"/>
              </a:spcAft>
              <a:buNone/>
            </a:pPr>
            <a:r>
              <a:rPr lang="es" sz="1800" dirty="0">
                <a:solidFill>
                  <a:srgbClr val="5A5A5A"/>
                </a:solidFill>
                <a:highlight>
                  <a:schemeClr val="lt1"/>
                </a:highlight>
              </a:rPr>
              <a:t>28 junio 2020</a:t>
            </a:r>
            <a:endParaRPr sz="1800" dirty="0"/>
          </a:p>
        </p:txBody>
      </p:sp>
      <p:pic>
        <p:nvPicPr>
          <p:cNvPr id="2" name="Imagen 1" descr="Texto&#10;&#10;Descripción generada automáticamente">
            <a:extLst>
              <a:ext uri="{FF2B5EF4-FFF2-40B4-BE49-F238E27FC236}">
                <a16:creationId xmlns:a16="http://schemas.microsoft.com/office/drawing/2014/main" id="{6D5120C7-875B-47F5-3A49-BC7DA9F3CD15}"/>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9BB95E54-E72B-A621-3222-801A59849355}"/>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60"/>
          <p:cNvSpPr txBox="1"/>
          <p:nvPr/>
        </p:nvSpPr>
        <p:spPr>
          <a:xfrm>
            <a:off x="96000" y="885300"/>
            <a:ext cx="8952000" cy="3372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4680"/>
              </a:spcBef>
              <a:spcAft>
                <a:spcPts val="0"/>
              </a:spcAft>
              <a:buNone/>
            </a:pPr>
            <a:endParaRPr sz="1800">
              <a:solidFill>
                <a:schemeClr val="dk1"/>
              </a:solidFill>
            </a:endParaRPr>
          </a:p>
        </p:txBody>
      </p:sp>
      <p:sp>
        <p:nvSpPr>
          <p:cNvPr id="365" name="Google Shape;365;p60"/>
          <p:cNvSpPr txBox="1"/>
          <p:nvPr/>
        </p:nvSpPr>
        <p:spPr>
          <a:xfrm>
            <a:off x="96000" y="885300"/>
            <a:ext cx="8216400" cy="13584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a:solidFill>
                  <a:srgbClr val="1E1E1E"/>
                </a:solidFill>
                <a:highlight>
                  <a:schemeClr val="lt1"/>
                </a:highlight>
              </a:rPr>
              <a:t>Qué dice el mensaje que el astrónomo Carl Sagan les envió a los extraterrestres (y por qué se armó un escándalo por su diseño)</a:t>
            </a:r>
            <a:endParaRPr sz="1800" b="1">
              <a:solidFill>
                <a:srgbClr val="1E1E1E"/>
              </a:solidFill>
              <a:highlight>
                <a:schemeClr val="lt1"/>
              </a:highlight>
            </a:endParaRPr>
          </a:p>
          <a:p>
            <a:pPr marL="0" lvl="0" indent="0" algn="l" rtl="0">
              <a:lnSpc>
                <a:spcPct val="115000"/>
              </a:lnSpc>
              <a:spcBef>
                <a:spcPts val="1200"/>
              </a:spcBef>
              <a:spcAft>
                <a:spcPts val="0"/>
              </a:spcAft>
              <a:buNone/>
            </a:pPr>
            <a:r>
              <a:rPr lang="es" sz="1800">
                <a:solidFill>
                  <a:srgbClr val="404040"/>
                </a:solidFill>
                <a:highlight>
                  <a:schemeClr val="lt1"/>
                </a:highlight>
              </a:rPr>
              <a:t>Redacción</a:t>
            </a:r>
            <a:endParaRPr sz="1800">
              <a:solidFill>
                <a:srgbClr val="404040"/>
              </a:solidFill>
              <a:highlight>
                <a:schemeClr val="lt1"/>
              </a:highlight>
            </a:endParaRPr>
          </a:p>
          <a:p>
            <a:pPr marL="0" lvl="0" indent="0" algn="l" rtl="0">
              <a:lnSpc>
                <a:spcPct val="128571"/>
              </a:lnSpc>
              <a:spcBef>
                <a:spcPts val="1200"/>
              </a:spcBef>
              <a:spcAft>
                <a:spcPts val="0"/>
              </a:spcAft>
              <a:buNone/>
            </a:pPr>
            <a:r>
              <a:rPr lang="es" sz="1800">
                <a:solidFill>
                  <a:srgbClr val="5A5A5A"/>
                </a:solidFill>
                <a:highlight>
                  <a:schemeClr val="lt1"/>
                </a:highlight>
              </a:rPr>
              <a:t>BBC News Mundo</a:t>
            </a:r>
            <a:endParaRPr sz="1800">
              <a:solidFill>
                <a:srgbClr val="5A5A5A"/>
              </a:solidFill>
              <a:highlight>
                <a:schemeClr val="lt1"/>
              </a:highlight>
            </a:endParaRPr>
          </a:p>
          <a:p>
            <a:pPr marL="0" marR="38100" lvl="0" indent="0" algn="l" rtl="0">
              <a:lnSpc>
                <a:spcPct val="115000"/>
              </a:lnSpc>
              <a:spcBef>
                <a:spcPts val="2600"/>
              </a:spcBef>
              <a:spcAft>
                <a:spcPts val="200"/>
              </a:spcAft>
              <a:buNone/>
            </a:pPr>
            <a:r>
              <a:rPr lang="es" sz="1800">
                <a:solidFill>
                  <a:srgbClr val="5A5A5A"/>
                </a:solidFill>
                <a:highlight>
                  <a:schemeClr val="lt1"/>
                </a:highlight>
              </a:rPr>
              <a:t>28 junio 2020</a:t>
            </a:r>
            <a:endParaRPr sz="1800"/>
          </a:p>
        </p:txBody>
      </p:sp>
      <p:pic>
        <p:nvPicPr>
          <p:cNvPr id="366" name="Google Shape;366;p60"/>
          <p:cNvPicPr preferRelativeResize="0"/>
          <p:nvPr/>
        </p:nvPicPr>
        <p:blipFill>
          <a:blip r:embed="rId3">
            <a:alphaModFix/>
          </a:blip>
          <a:stretch>
            <a:fillRect/>
          </a:stretch>
        </p:blipFill>
        <p:spPr>
          <a:xfrm>
            <a:off x="2766325" y="2122050"/>
            <a:ext cx="4639751" cy="260810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D9051417-5120-2FD9-EE73-8ECFC876A4C2}"/>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E6BDBAEB-2866-AB09-A581-5FCED0EDBC59}"/>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61"/>
          <p:cNvSpPr txBox="1"/>
          <p:nvPr/>
        </p:nvSpPr>
        <p:spPr>
          <a:xfrm>
            <a:off x="877228" y="873450"/>
            <a:ext cx="7903221" cy="16983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dirty="0">
                <a:solidFill>
                  <a:srgbClr val="1E1E1E"/>
                </a:solidFill>
                <a:highlight>
                  <a:schemeClr val="lt1"/>
                </a:highlight>
              </a:rPr>
              <a:t>Qué dice el mensaje que el astrónomo Carl Sagan les envió a los extraterrestres (y por qué se armó un escándalo por su diseño)</a:t>
            </a:r>
            <a:endParaRPr sz="1800" b="1" dirty="0">
              <a:solidFill>
                <a:srgbClr val="1E1E1E"/>
              </a:solidFill>
              <a:highlight>
                <a:schemeClr val="lt1"/>
              </a:highlight>
            </a:endParaRPr>
          </a:p>
          <a:p>
            <a:pPr marL="0" lvl="0" indent="0" algn="l" rtl="0">
              <a:lnSpc>
                <a:spcPct val="115000"/>
              </a:lnSpc>
              <a:spcBef>
                <a:spcPts val="1200"/>
              </a:spcBef>
              <a:spcAft>
                <a:spcPts val="0"/>
              </a:spcAft>
              <a:buNone/>
            </a:pPr>
            <a:r>
              <a:rPr lang="es" sz="1800" dirty="0">
                <a:solidFill>
                  <a:srgbClr val="404040"/>
                </a:solidFill>
                <a:highlight>
                  <a:schemeClr val="lt1"/>
                </a:highlight>
              </a:rPr>
              <a:t>Redacción </a:t>
            </a:r>
            <a:r>
              <a:rPr lang="es" sz="1800" dirty="0">
                <a:solidFill>
                  <a:srgbClr val="5A5A5A"/>
                </a:solidFill>
                <a:highlight>
                  <a:schemeClr val="lt1"/>
                </a:highlight>
              </a:rPr>
              <a:t>BBC News Mundo</a:t>
            </a:r>
            <a:endParaRPr sz="1800" dirty="0">
              <a:solidFill>
                <a:srgbClr val="5A5A5A"/>
              </a:solidFill>
              <a:highlight>
                <a:schemeClr val="lt1"/>
              </a:highlight>
            </a:endParaRPr>
          </a:p>
        </p:txBody>
      </p:sp>
      <p:sp>
        <p:nvSpPr>
          <p:cNvPr id="374" name="Google Shape;374;p61"/>
          <p:cNvSpPr txBox="1"/>
          <p:nvPr/>
        </p:nvSpPr>
        <p:spPr>
          <a:xfrm>
            <a:off x="222050" y="4532300"/>
            <a:ext cx="4889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a:t>https://www.youtube.com/watch?v=FCdOGM-Ac-8</a:t>
            </a:r>
            <a:endParaRPr/>
          </a:p>
        </p:txBody>
      </p:sp>
      <p:pic>
        <p:nvPicPr>
          <p:cNvPr id="375" name="Google Shape;375;p61"/>
          <p:cNvPicPr preferRelativeResize="0"/>
          <p:nvPr/>
        </p:nvPicPr>
        <p:blipFill>
          <a:blip r:embed="rId3">
            <a:alphaModFix/>
          </a:blip>
          <a:stretch>
            <a:fillRect/>
          </a:stretch>
        </p:blipFill>
        <p:spPr>
          <a:xfrm>
            <a:off x="5333575" y="1915475"/>
            <a:ext cx="3022600" cy="2266950"/>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9FDDF401-9144-DD09-F075-AE8266F5C1DF}"/>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44586C70-821D-F1E6-A8E7-BD674A25B48D}"/>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2"/>
          <p:cNvSpPr txBox="1"/>
          <p:nvPr/>
        </p:nvSpPr>
        <p:spPr>
          <a:xfrm>
            <a:off x="0" y="0"/>
            <a:ext cx="8558400" cy="319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480"/>
              </a:spcBef>
              <a:spcAft>
                <a:spcPts val="0"/>
              </a:spcAft>
              <a:buNone/>
            </a:pPr>
            <a:endParaRPr sz="4664" baseline="-25000">
              <a:solidFill>
                <a:schemeClr val="dk1"/>
              </a:solidFill>
            </a:endParaRPr>
          </a:p>
        </p:txBody>
      </p:sp>
      <p:sp>
        <p:nvSpPr>
          <p:cNvPr id="381" name="Google Shape;381;p62"/>
          <p:cNvSpPr txBox="1"/>
          <p:nvPr/>
        </p:nvSpPr>
        <p:spPr>
          <a:xfrm>
            <a:off x="735980" y="873450"/>
            <a:ext cx="8044470" cy="16983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dirty="0">
                <a:solidFill>
                  <a:srgbClr val="1E1E1E"/>
                </a:solidFill>
                <a:highlight>
                  <a:schemeClr val="lt1"/>
                </a:highlight>
              </a:rPr>
              <a:t>Qué dice el mensaje que el astrónomo Carl Sagan les envió a los extraterrestres (y por qué se armó un escándalo por su diseño)</a:t>
            </a:r>
            <a:endParaRPr sz="1800" b="1" dirty="0">
              <a:solidFill>
                <a:srgbClr val="1E1E1E"/>
              </a:solidFill>
              <a:highlight>
                <a:schemeClr val="lt1"/>
              </a:highlight>
            </a:endParaRPr>
          </a:p>
          <a:p>
            <a:pPr marL="0" lvl="0" indent="0" algn="l" rtl="0">
              <a:lnSpc>
                <a:spcPct val="115000"/>
              </a:lnSpc>
              <a:spcBef>
                <a:spcPts val="1200"/>
              </a:spcBef>
              <a:spcAft>
                <a:spcPts val="0"/>
              </a:spcAft>
              <a:buNone/>
            </a:pPr>
            <a:r>
              <a:rPr lang="es" sz="1800" dirty="0">
                <a:solidFill>
                  <a:srgbClr val="404040"/>
                </a:solidFill>
                <a:highlight>
                  <a:schemeClr val="lt1"/>
                </a:highlight>
              </a:rPr>
              <a:t>Redacción</a:t>
            </a:r>
            <a:endParaRPr sz="1800" dirty="0">
              <a:solidFill>
                <a:srgbClr val="404040"/>
              </a:solidFill>
              <a:highlight>
                <a:schemeClr val="lt1"/>
              </a:highlight>
            </a:endParaRPr>
          </a:p>
          <a:p>
            <a:pPr marL="0" lvl="0" indent="0" algn="l" rtl="0">
              <a:lnSpc>
                <a:spcPct val="128571"/>
              </a:lnSpc>
              <a:spcBef>
                <a:spcPts val="1200"/>
              </a:spcBef>
              <a:spcAft>
                <a:spcPts val="0"/>
              </a:spcAft>
              <a:buNone/>
            </a:pPr>
            <a:r>
              <a:rPr lang="es" sz="1800" dirty="0">
                <a:solidFill>
                  <a:srgbClr val="5A5A5A"/>
                </a:solidFill>
                <a:highlight>
                  <a:schemeClr val="lt1"/>
                </a:highlight>
              </a:rPr>
              <a:t>BBC News Mundo</a:t>
            </a:r>
            <a:endParaRPr sz="1800" dirty="0">
              <a:solidFill>
                <a:srgbClr val="5A5A5A"/>
              </a:solidFill>
              <a:highlight>
                <a:schemeClr val="lt1"/>
              </a:highlight>
            </a:endParaRPr>
          </a:p>
          <a:p>
            <a:pPr marL="0" marR="0" lvl="0" indent="0" algn="l" rtl="0">
              <a:lnSpc>
                <a:spcPct val="112500"/>
              </a:lnSpc>
              <a:spcBef>
                <a:spcPts val="0"/>
              </a:spcBef>
              <a:spcAft>
                <a:spcPts val="0"/>
              </a:spcAft>
              <a:buNone/>
            </a:pPr>
            <a:r>
              <a:rPr lang="es" sz="1800" dirty="0">
                <a:solidFill>
                  <a:srgbClr val="1E1E1E"/>
                </a:solidFill>
                <a:highlight>
                  <a:schemeClr val="lt1"/>
                </a:highlight>
              </a:rPr>
              <a:t>A las 8:42 p.m. del jueves 2 de marzo de 1972, la NASA lanzó la sonda espacial no tripulada Pioneer 10 desde Cabo Cañaveral, en Florida.</a:t>
            </a:r>
            <a:endParaRPr sz="1800" dirty="0">
              <a:solidFill>
                <a:srgbClr val="1E1E1E"/>
              </a:solidFill>
              <a:highlight>
                <a:schemeClr val="lt1"/>
              </a:highlight>
            </a:endParaRPr>
          </a:p>
          <a:p>
            <a:pPr marL="0" marR="0" lvl="0" indent="0" algn="l" rtl="0">
              <a:lnSpc>
                <a:spcPct val="112500"/>
              </a:lnSpc>
              <a:spcBef>
                <a:spcPts val="0"/>
              </a:spcBef>
              <a:spcAft>
                <a:spcPts val="0"/>
              </a:spcAft>
              <a:buNone/>
            </a:pPr>
            <a:r>
              <a:rPr lang="es" sz="1800" dirty="0">
                <a:solidFill>
                  <a:srgbClr val="1E1E1E"/>
                </a:solidFill>
                <a:highlight>
                  <a:schemeClr val="lt1"/>
                </a:highlight>
              </a:rPr>
              <a:t>Su destino era Júpiter y luego el borde de nuestro sistema solar.</a:t>
            </a:r>
            <a:endParaRPr sz="1800" dirty="0">
              <a:solidFill>
                <a:srgbClr val="1E1E1E"/>
              </a:solidFill>
              <a:highlight>
                <a:schemeClr val="lt1"/>
              </a:highlight>
            </a:endParaRPr>
          </a:p>
          <a:p>
            <a:pPr marL="0" lvl="0" indent="0" algn="l" rtl="0">
              <a:lnSpc>
                <a:spcPct val="128571"/>
              </a:lnSpc>
              <a:spcBef>
                <a:spcPts val="1200"/>
              </a:spcBef>
              <a:spcAft>
                <a:spcPts val="0"/>
              </a:spcAft>
              <a:buNone/>
            </a:pPr>
            <a:endParaRPr sz="1800" dirty="0">
              <a:solidFill>
                <a:srgbClr val="5A5A5A"/>
              </a:solidFill>
              <a:highlight>
                <a:schemeClr val="lt1"/>
              </a:highlight>
            </a:endParaRPr>
          </a:p>
        </p:txBody>
      </p:sp>
      <p:pic>
        <p:nvPicPr>
          <p:cNvPr id="2" name="Imagen 1" descr="Texto&#10;&#10;Descripción generada automáticamente">
            <a:extLst>
              <a:ext uri="{FF2B5EF4-FFF2-40B4-BE49-F238E27FC236}">
                <a16:creationId xmlns:a16="http://schemas.microsoft.com/office/drawing/2014/main" id="{059ACDDD-CD1F-3FA7-081D-1FA29D9816C5}"/>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6C067862-299E-D9EC-7AB8-78F05301F6A8}"/>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63"/>
          <p:cNvSpPr txBox="1"/>
          <p:nvPr/>
        </p:nvSpPr>
        <p:spPr>
          <a:xfrm>
            <a:off x="0" y="0"/>
            <a:ext cx="8558400" cy="3190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1200"/>
              </a:spcBef>
              <a:spcAft>
                <a:spcPts val="0"/>
              </a:spcAft>
              <a:buNone/>
            </a:pPr>
            <a:endParaRPr sz="1800">
              <a:solidFill>
                <a:srgbClr val="404040"/>
              </a:solidFill>
              <a:highlight>
                <a:schemeClr val="lt1"/>
              </a:highlight>
            </a:endParaRPr>
          </a:p>
        </p:txBody>
      </p:sp>
      <p:sp>
        <p:nvSpPr>
          <p:cNvPr id="388" name="Google Shape;388;p63"/>
          <p:cNvSpPr txBox="1"/>
          <p:nvPr/>
        </p:nvSpPr>
        <p:spPr>
          <a:xfrm>
            <a:off x="654204" y="873450"/>
            <a:ext cx="8126245" cy="16983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dirty="0">
                <a:solidFill>
                  <a:srgbClr val="1E1E1E"/>
                </a:solidFill>
                <a:highlight>
                  <a:schemeClr val="lt1"/>
                </a:highlight>
              </a:rPr>
              <a:t>Qué dice el mensaje que el astrónomo Carl Sagan les envió a los extraterrestres (y por qué se armó un escándalo por su diseño)</a:t>
            </a:r>
            <a:endParaRPr sz="1800" b="1" dirty="0">
              <a:solidFill>
                <a:srgbClr val="1E1E1E"/>
              </a:solidFill>
              <a:highlight>
                <a:schemeClr val="lt1"/>
              </a:highlight>
            </a:endParaRPr>
          </a:p>
          <a:p>
            <a:pPr marL="0" lvl="0" indent="0" algn="l" rtl="0">
              <a:lnSpc>
                <a:spcPct val="115000"/>
              </a:lnSpc>
              <a:spcBef>
                <a:spcPts val="1200"/>
              </a:spcBef>
              <a:spcAft>
                <a:spcPts val="0"/>
              </a:spcAft>
              <a:buNone/>
            </a:pPr>
            <a:r>
              <a:rPr lang="es" sz="1800" dirty="0">
                <a:solidFill>
                  <a:srgbClr val="404040"/>
                </a:solidFill>
                <a:highlight>
                  <a:schemeClr val="lt1"/>
                </a:highlight>
              </a:rPr>
              <a:t>Redacción</a:t>
            </a:r>
            <a:endParaRPr sz="1800" dirty="0">
              <a:solidFill>
                <a:srgbClr val="404040"/>
              </a:solidFill>
              <a:highlight>
                <a:schemeClr val="lt1"/>
              </a:highlight>
            </a:endParaRPr>
          </a:p>
          <a:p>
            <a:pPr marL="0" lvl="0" indent="0" algn="l" rtl="0">
              <a:lnSpc>
                <a:spcPct val="128571"/>
              </a:lnSpc>
              <a:spcBef>
                <a:spcPts val="1200"/>
              </a:spcBef>
              <a:spcAft>
                <a:spcPts val="0"/>
              </a:spcAft>
              <a:buNone/>
            </a:pPr>
            <a:r>
              <a:rPr lang="es" sz="1800" dirty="0">
                <a:solidFill>
                  <a:srgbClr val="5A5A5A"/>
                </a:solidFill>
                <a:highlight>
                  <a:schemeClr val="lt1"/>
                </a:highlight>
              </a:rPr>
              <a:t>BBC News Mundo</a:t>
            </a:r>
            <a:endParaRPr sz="1800" dirty="0">
              <a:solidFill>
                <a:srgbClr val="5A5A5A"/>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Su misión, tomar fotografías detalladas del enorme planeta y sus lunas, y estudiar la atmósfera, sus partículas y vientos solares, el flujo y la velocidad de las abundantes partículas de polvo.</a:t>
            </a:r>
            <a:endParaRPr sz="1800" dirty="0">
              <a:solidFill>
                <a:srgbClr val="404040"/>
              </a:solidFill>
              <a:highlight>
                <a:schemeClr val="lt1"/>
              </a:highlight>
            </a:endParaRPr>
          </a:p>
          <a:p>
            <a:pPr marL="0" marR="0" lvl="0" indent="0" algn="l" rtl="0">
              <a:lnSpc>
                <a:spcPct val="115000"/>
              </a:lnSpc>
              <a:spcBef>
                <a:spcPts val="1200"/>
              </a:spcBef>
              <a:spcAft>
                <a:spcPts val="0"/>
              </a:spcAft>
              <a:buNone/>
            </a:pPr>
            <a:endParaRPr sz="1800" dirty="0">
              <a:solidFill>
                <a:srgbClr val="5A5A5A"/>
              </a:solidFill>
              <a:highlight>
                <a:schemeClr val="lt1"/>
              </a:highlight>
            </a:endParaRPr>
          </a:p>
        </p:txBody>
      </p:sp>
      <p:pic>
        <p:nvPicPr>
          <p:cNvPr id="2" name="Imagen 1" descr="Texto&#10;&#10;Descripción generada automáticamente">
            <a:extLst>
              <a:ext uri="{FF2B5EF4-FFF2-40B4-BE49-F238E27FC236}">
                <a16:creationId xmlns:a16="http://schemas.microsoft.com/office/drawing/2014/main" id="{E5277441-B00E-6795-5784-F37FA4C5352A}"/>
              </a:ext>
            </a:extLst>
          </p:cNvPr>
          <p:cNvPicPr>
            <a:picLocks noChangeAspect="1"/>
          </p:cNvPicPr>
          <p:nvPr/>
        </p:nvPicPr>
        <p:blipFill>
          <a:blip r:embed="rId3"/>
          <a:stretch>
            <a:fillRect/>
          </a:stretch>
        </p:blipFill>
        <p:spPr>
          <a:xfrm>
            <a:off x="311181" y="384160"/>
            <a:ext cx="1896521" cy="359997"/>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p:nvPr/>
        </p:nvSpPr>
        <p:spPr>
          <a:xfrm>
            <a:off x="0" y="0"/>
            <a:ext cx="8558400" cy="3190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1200"/>
              </a:spcBef>
              <a:spcAft>
                <a:spcPts val="0"/>
              </a:spcAft>
              <a:buNone/>
            </a:pPr>
            <a:endParaRPr sz="1800">
              <a:solidFill>
                <a:srgbClr val="404040"/>
              </a:solidFill>
              <a:highlight>
                <a:schemeClr val="lt1"/>
              </a:highlight>
            </a:endParaRPr>
          </a:p>
        </p:txBody>
      </p:sp>
      <p:sp>
        <p:nvSpPr>
          <p:cNvPr id="395" name="Google Shape;395;p64"/>
          <p:cNvSpPr txBox="1"/>
          <p:nvPr/>
        </p:nvSpPr>
        <p:spPr>
          <a:xfrm>
            <a:off x="735980" y="873450"/>
            <a:ext cx="8044470" cy="16983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dirty="0">
                <a:solidFill>
                  <a:srgbClr val="1E1E1E"/>
                </a:solidFill>
                <a:highlight>
                  <a:schemeClr val="lt1"/>
                </a:highlight>
              </a:rPr>
              <a:t>Qué dice el mensaje que el astrónomo Carl Sagan les envió a los extraterrestres (y por qué se armó un escándalo por su diseño)</a:t>
            </a:r>
            <a:endParaRPr sz="1800" b="1" dirty="0">
              <a:solidFill>
                <a:srgbClr val="1E1E1E"/>
              </a:solidFill>
              <a:highlight>
                <a:schemeClr val="lt1"/>
              </a:highlight>
            </a:endParaRPr>
          </a:p>
          <a:p>
            <a:pPr marL="0" lvl="0" indent="0" algn="l" rtl="0">
              <a:lnSpc>
                <a:spcPct val="115000"/>
              </a:lnSpc>
              <a:spcBef>
                <a:spcPts val="1200"/>
              </a:spcBef>
              <a:spcAft>
                <a:spcPts val="0"/>
              </a:spcAft>
              <a:buNone/>
            </a:pPr>
            <a:r>
              <a:rPr lang="es" sz="1800" dirty="0">
                <a:solidFill>
                  <a:srgbClr val="404040"/>
                </a:solidFill>
                <a:highlight>
                  <a:schemeClr val="lt1"/>
                </a:highlight>
              </a:rPr>
              <a:t>Redacción</a:t>
            </a:r>
            <a:endParaRPr sz="1800" dirty="0">
              <a:solidFill>
                <a:srgbClr val="404040"/>
              </a:solidFill>
              <a:highlight>
                <a:schemeClr val="lt1"/>
              </a:highlight>
            </a:endParaRPr>
          </a:p>
          <a:p>
            <a:pPr marL="0" lvl="0" indent="0" algn="l" rtl="0">
              <a:lnSpc>
                <a:spcPct val="128571"/>
              </a:lnSpc>
              <a:spcBef>
                <a:spcPts val="1200"/>
              </a:spcBef>
              <a:spcAft>
                <a:spcPts val="0"/>
              </a:spcAft>
              <a:buNone/>
            </a:pPr>
            <a:r>
              <a:rPr lang="es" sz="1800" dirty="0">
                <a:solidFill>
                  <a:srgbClr val="5A5A5A"/>
                </a:solidFill>
                <a:highlight>
                  <a:schemeClr val="lt1"/>
                </a:highlight>
              </a:rPr>
              <a:t>BBC News Mundo</a:t>
            </a:r>
            <a:endParaRPr sz="1800" dirty="0">
              <a:solidFill>
                <a:srgbClr val="5A5A5A"/>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Pero Pioneer 10 tenía una segunda misión.</a:t>
            </a:r>
            <a:endParaRPr sz="1800" dirty="0">
              <a:solidFill>
                <a:srgbClr val="404040"/>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Firmemente unido a los puntales de soporte de las antenas, protegido de la erosión por el polvo interestelar, estaba el diagrama artístico y científico más emprendedor de todos los tiempos: la Placa de la Pioneer.</a:t>
            </a:r>
            <a:endParaRPr sz="1800" dirty="0">
              <a:solidFill>
                <a:srgbClr val="5A5A5A"/>
              </a:solidFill>
              <a:highlight>
                <a:schemeClr val="lt1"/>
              </a:highlight>
            </a:endParaRPr>
          </a:p>
        </p:txBody>
      </p:sp>
      <p:pic>
        <p:nvPicPr>
          <p:cNvPr id="2" name="Imagen 1" descr="Texto&#10;&#10;Descripción generada automáticamente">
            <a:extLst>
              <a:ext uri="{FF2B5EF4-FFF2-40B4-BE49-F238E27FC236}">
                <a16:creationId xmlns:a16="http://schemas.microsoft.com/office/drawing/2014/main" id="{F5D439E1-8A06-C186-6B25-4A8A1A085DAA}"/>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5A5443A4-3C26-B5F2-0509-C5618AE00E36}"/>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5"/>
          <p:cNvSpPr txBox="1"/>
          <p:nvPr/>
        </p:nvSpPr>
        <p:spPr>
          <a:xfrm>
            <a:off x="676506" y="1495050"/>
            <a:ext cx="7959993" cy="2670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1200"/>
              </a:spcBef>
              <a:spcAft>
                <a:spcPts val="0"/>
              </a:spcAft>
              <a:buNone/>
            </a:pPr>
            <a:r>
              <a:rPr lang="es" sz="1800" dirty="0">
                <a:solidFill>
                  <a:srgbClr val="404040"/>
                </a:solidFill>
                <a:highlight>
                  <a:schemeClr val="lt1"/>
                </a:highlight>
              </a:rPr>
              <a:t>Estaba hecha de aluminio cubierto en oro y lo que tenía tallado pretendía revelarle a la vida inteligente extraterrestre quiénes éramos y dónde estábamos.</a:t>
            </a:r>
            <a:endParaRPr sz="1800" dirty="0">
              <a:solidFill>
                <a:srgbClr val="404040"/>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Un sencillo mensaje</a:t>
            </a:r>
            <a:endParaRPr sz="1800" dirty="0">
              <a:solidFill>
                <a:srgbClr val="404040"/>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La placa había sido diseñada por dos astrofísicos y una artista.</a:t>
            </a:r>
            <a:endParaRPr sz="1800" dirty="0">
              <a:solidFill>
                <a:srgbClr val="404040"/>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Apenas tres meses antes, en diciembre de 1971, el astrónomo estadounidense Carl Sagan le había sugerido a su amigo y colega Frank Drake que trabajaran juntos en el diseño de un mensaje interestelar.</a:t>
            </a:r>
            <a:endParaRPr sz="1800" dirty="0">
              <a:solidFill>
                <a:srgbClr val="404040"/>
              </a:solidFill>
              <a:highlight>
                <a:schemeClr val="lt1"/>
              </a:highlight>
            </a:endParaRPr>
          </a:p>
        </p:txBody>
      </p:sp>
      <p:sp>
        <p:nvSpPr>
          <p:cNvPr id="402" name="Google Shape;402;p65"/>
          <p:cNvSpPr txBox="1"/>
          <p:nvPr/>
        </p:nvSpPr>
        <p:spPr>
          <a:xfrm>
            <a:off x="544200" y="862125"/>
            <a:ext cx="8403900" cy="10974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dirty="0">
                <a:solidFill>
                  <a:srgbClr val="1E1E1E"/>
                </a:solidFill>
                <a:highlight>
                  <a:schemeClr val="lt1"/>
                </a:highlight>
              </a:rPr>
              <a:t>Qué dice el mensaje que el astrónomo Carl Sagan les envió a los extraterrestres</a:t>
            </a:r>
            <a:endParaRPr sz="1800" b="1" dirty="0">
              <a:solidFill>
                <a:srgbClr val="1E1E1E"/>
              </a:solidFill>
              <a:highlight>
                <a:schemeClr val="lt1"/>
              </a:highlight>
            </a:endParaRPr>
          </a:p>
        </p:txBody>
      </p:sp>
      <p:pic>
        <p:nvPicPr>
          <p:cNvPr id="2" name="Imagen 1" descr="Texto&#10;&#10;Descripción generada automáticamente">
            <a:extLst>
              <a:ext uri="{FF2B5EF4-FFF2-40B4-BE49-F238E27FC236}">
                <a16:creationId xmlns:a16="http://schemas.microsoft.com/office/drawing/2014/main" id="{7EE24BF3-4C07-F1D8-9A12-7C3B45E47F91}"/>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1E0D0708-8664-B637-4C5B-0FA2BEF9FEC7}"/>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66"/>
          <p:cNvSpPr txBox="1"/>
          <p:nvPr/>
        </p:nvSpPr>
        <p:spPr>
          <a:xfrm>
            <a:off x="248200" y="1868000"/>
            <a:ext cx="8556300" cy="3096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1200"/>
              </a:spcBef>
              <a:spcAft>
                <a:spcPts val="0"/>
              </a:spcAft>
              <a:buNone/>
            </a:pPr>
            <a:r>
              <a:rPr lang="es" sz="1800" dirty="0">
                <a:solidFill>
                  <a:srgbClr val="404040"/>
                </a:solidFill>
                <a:highlight>
                  <a:schemeClr val="lt1"/>
                </a:highlight>
              </a:rPr>
              <a:t>Tenía que comunicar los hechos de una manera directa e inequívoca.</a:t>
            </a:r>
            <a:endParaRPr sz="1800" dirty="0">
              <a:solidFill>
                <a:srgbClr val="404040"/>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"Nos imaginamos que lo más interesante para los extraterrestres sería saber cómo somos", le contó a la BBC Drake, fundador del Instituto SETI que escanea el espacio en busca de signos de comunicaciones extraterrestres.</a:t>
            </a:r>
            <a:endParaRPr sz="1800" dirty="0">
              <a:solidFill>
                <a:srgbClr val="404040"/>
              </a:solidFill>
              <a:highlight>
                <a:schemeClr val="lt1"/>
              </a:highlight>
            </a:endParaRPr>
          </a:p>
          <a:p>
            <a:pPr marL="0" marR="0" lvl="0" indent="0" algn="l" rtl="0">
              <a:lnSpc>
                <a:spcPct val="115000"/>
              </a:lnSpc>
              <a:spcBef>
                <a:spcPts val="1200"/>
              </a:spcBef>
              <a:spcAft>
                <a:spcPts val="0"/>
              </a:spcAft>
              <a:buNone/>
            </a:pPr>
            <a:endParaRPr sz="1100" dirty="0">
              <a:solidFill>
                <a:srgbClr val="404040"/>
              </a:solidFill>
              <a:highlight>
                <a:srgbClr val="FFFFFF"/>
              </a:highlight>
            </a:endParaRPr>
          </a:p>
        </p:txBody>
      </p:sp>
      <p:sp>
        <p:nvSpPr>
          <p:cNvPr id="409" name="Google Shape;409;p66"/>
          <p:cNvSpPr txBox="1"/>
          <p:nvPr/>
        </p:nvSpPr>
        <p:spPr>
          <a:xfrm>
            <a:off x="460916" y="862125"/>
            <a:ext cx="8487183" cy="10974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dirty="0">
                <a:solidFill>
                  <a:srgbClr val="1E1E1E"/>
                </a:solidFill>
                <a:highlight>
                  <a:schemeClr val="lt1"/>
                </a:highlight>
              </a:rPr>
              <a:t>Qué dice el mensaje que el astrónomo Carl Sagan les envió a los extraterrestres</a:t>
            </a:r>
            <a:endParaRPr sz="1800" b="1" dirty="0">
              <a:solidFill>
                <a:srgbClr val="1E1E1E"/>
              </a:solidFill>
              <a:highlight>
                <a:schemeClr val="lt1"/>
              </a:highlight>
            </a:endParaRPr>
          </a:p>
        </p:txBody>
      </p:sp>
      <p:pic>
        <p:nvPicPr>
          <p:cNvPr id="2" name="Imagen 1" descr="Texto&#10;&#10;Descripción generada automáticamente">
            <a:extLst>
              <a:ext uri="{FF2B5EF4-FFF2-40B4-BE49-F238E27FC236}">
                <a16:creationId xmlns:a16="http://schemas.microsoft.com/office/drawing/2014/main" id="{E223F647-544D-6CA7-690D-C1808B4E9B06}"/>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1B983D42-4FA7-E2E0-AB69-8341081383A1}"/>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67"/>
          <p:cNvSpPr txBox="1"/>
          <p:nvPr/>
        </p:nvSpPr>
        <p:spPr>
          <a:xfrm>
            <a:off x="248200" y="1868000"/>
            <a:ext cx="8556300" cy="3096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1200"/>
              </a:spcBef>
              <a:spcAft>
                <a:spcPts val="0"/>
              </a:spcAft>
              <a:buNone/>
            </a:pPr>
            <a:endParaRPr sz="1800" dirty="0">
              <a:solidFill>
                <a:srgbClr val="404040"/>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"Pero pensamos que también querrían saber de dónde provenía el mensaje y cuándo había sido enviado, pues podían pasar millones de años antes de que fuera interceptado".</a:t>
            </a:r>
            <a:endParaRPr sz="1800" dirty="0">
              <a:solidFill>
                <a:srgbClr val="404040"/>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De esto último se encargaron Sagan y Drake.</a:t>
            </a:r>
            <a:endParaRPr sz="1100" dirty="0">
              <a:solidFill>
                <a:srgbClr val="404040"/>
              </a:solidFill>
              <a:highlight>
                <a:srgbClr val="FFFFFF"/>
              </a:highlight>
            </a:endParaRPr>
          </a:p>
        </p:txBody>
      </p:sp>
      <p:sp>
        <p:nvSpPr>
          <p:cNvPr id="416" name="Google Shape;416;p67"/>
          <p:cNvSpPr txBox="1"/>
          <p:nvPr/>
        </p:nvSpPr>
        <p:spPr>
          <a:xfrm>
            <a:off x="602166" y="862125"/>
            <a:ext cx="8345934" cy="10974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a:solidFill>
                  <a:srgbClr val="1E1E1E"/>
                </a:solidFill>
                <a:highlight>
                  <a:schemeClr val="lt1"/>
                </a:highlight>
              </a:rPr>
              <a:t>Qué dice el mensaje que el astrónomo Carl Sagan les envió a los extraterrestres</a:t>
            </a:r>
            <a:endParaRPr sz="1800" b="1">
              <a:solidFill>
                <a:srgbClr val="1E1E1E"/>
              </a:solidFill>
              <a:highlight>
                <a:schemeClr val="lt1"/>
              </a:highlight>
            </a:endParaRPr>
          </a:p>
        </p:txBody>
      </p:sp>
      <p:pic>
        <p:nvPicPr>
          <p:cNvPr id="2" name="Imagen 1" descr="Texto&#10;&#10;Descripción generada automáticamente">
            <a:extLst>
              <a:ext uri="{FF2B5EF4-FFF2-40B4-BE49-F238E27FC236}">
                <a16:creationId xmlns:a16="http://schemas.microsoft.com/office/drawing/2014/main" id="{6E175B4A-B694-9BCE-F219-3FF785D78406}"/>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6C214D41-4E04-92FA-D6C5-A0A1CEB96B1C}"/>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68"/>
          <p:cNvSpPr txBox="1"/>
          <p:nvPr/>
        </p:nvSpPr>
        <p:spPr>
          <a:xfrm>
            <a:off x="378825" y="1776550"/>
            <a:ext cx="8569200" cy="2547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1200"/>
              </a:spcBef>
              <a:spcAft>
                <a:spcPts val="0"/>
              </a:spcAft>
              <a:buNone/>
            </a:pPr>
            <a:r>
              <a:rPr lang="es" sz="1800" dirty="0">
                <a:solidFill>
                  <a:srgbClr val="404040"/>
                </a:solidFill>
                <a:highlight>
                  <a:schemeClr val="lt1"/>
                </a:highlight>
              </a:rPr>
              <a:t>Dónde y cuándo</a:t>
            </a:r>
            <a:endParaRPr sz="1800" dirty="0">
              <a:solidFill>
                <a:srgbClr val="404040"/>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Partieron de la premisa de que la ciencia y las matemáticas eran lenguajes universales, de manera que cualquier vida inteligente los comprenderían.</a:t>
            </a:r>
            <a:endParaRPr sz="1800" dirty="0">
              <a:solidFill>
                <a:srgbClr val="404040"/>
              </a:solidFill>
              <a:highlight>
                <a:schemeClr val="lt1"/>
              </a:highlight>
            </a:endParaRPr>
          </a:p>
          <a:p>
            <a:pPr marL="0" marR="0" lvl="0" indent="0" algn="l" rtl="0">
              <a:lnSpc>
                <a:spcPct val="115000"/>
              </a:lnSpc>
              <a:spcBef>
                <a:spcPts val="1200"/>
              </a:spcBef>
              <a:spcAft>
                <a:spcPts val="0"/>
              </a:spcAft>
              <a:buNone/>
            </a:pPr>
            <a:r>
              <a:rPr lang="es" sz="1800" dirty="0">
                <a:solidFill>
                  <a:srgbClr val="404040"/>
                </a:solidFill>
                <a:highlight>
                  <a:schemeClr val="lt1"/>
                </a:highlight>
              </a:rPr>
              <a:t>Se dedicaron primero a concebir la forma de comunicarles a los extraterrestres de dónde venía el mensaje, dado que "Planeta Tierra" no tiene sentido allá fuera.</a:t>
            </a:r>
            <a:endParaRPr sz="1800" dirty="0">
              <a:solidFill>
                <a:srgbClr val="404040"/>
              </a:solidFill>
              <a:highlight>
                <a:schemeClr val="lt1"/>
              </a:highlight>
            </a:endParaRPr>
          </a:p>
          <a:p>
            <a:pPr marL="0" marR="0" lvl="0" indent="0" algn="l" rtl="0">
              <a:lnSpc>
                <a:spcPct val="115000"/>
              </a:lnSpc>
              <a:spcBef>
                <a:spcPts val="1200"/>
              </a:spcBef>
              <a:spcAft>
                <a:spcPts val="0"/>
              </a:spcAft>
              <a:buNone/>
            </a:pPr>
            <a:endParaRPr sz="1800" dirty="0">
              <a:solidFill>
                <a:srgbClr val="404040"/>
              </a:solidFill>
              <a:highlight>
                <a:schemeClr val="lt1"/>
              </a:highlight>
            </a:endParaRPr>
          </a:p>
        </p:txBody>
      </p:sp>
      <p:sp>
        <p:nvSpPr>
          <p:cNvPr id="423" name="Google Shape;423;p68"/>
          <p:cNvSpPr txBox="1"/>
          <p:nvPr/>
        </p:nvSpPr>
        <p:spPr>
          <a:xfrm>
            <a:off x="639336" y="862125"/>
            <a:ext cx="8308763" cy="10974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dirty="0">
                <a:solidFill>
                  <a:srgbClr val="1E1E1E"/>
                </a:solidFill>
                <a:highlight>
                  <a:schemeClr val="lt1"/>
                </a:highlight>
              </a:rPr>
              <a:t>Qué dice el mensaje que el astrónomo Carl Sagan les envió a los extraterrestres</a:t>
            </a:r>
            <a:endParaRPr sz="1800" b="1" dirty="0">
              <a:solidFill>
                <a:srgbClr val="1E1E1E"/>
              </a:solidFill>
              <a:highlight>
                <a:schemeClr val="lt1"/>
              </a:highlight>
            </a:endParaRPr>
          </a:p>
        </p:txBody>
      </p:sp>
      <p:pic>
        <p:nvPicPr>
          <p:cNvPr id="2" name="Imagen 1" descr="Texto&#10;&#10;Descripción generada automáticamente">
            <a:extLst>
              <a:ext uri="{FF2B5EF4-FFF2-40B4-BE49-F238E27FC236}">
                <a16:creationId xmlns:a16="http://schemas.microsoft.com/office/drawing/2014/main" id="{BBC3D93D-C55F-9912-7A8D-8350A242A8F6}"/>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5BBEA6A9-0A73-E600-6E39-612670F70F00}"/>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9"/>
          <p:cNvSpPr txBox="1"/>
          <p:nvPr/>
        </p:nvSpPr>
        <p:spPr>
          <a:xfrm>
            <a:off x="194400" y="1433450"/>
            <a:ext cx="8755200" cy="3400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s" sz="1800">
                <a:solidFill>
                  <a:srgbClr val="404040"/>
                </a:solidFill>
                <a:highlight>
                  <a:schemeClr val="lt1"/>
                </a:highlight>
              </a:rPr>
              <a:t>Para entender lo que hicieron imagínate que estás tratando de encontrar a alguien en medio del océano y, en vez de darte coordenadas, te entregan información sobre la ubicación de varios faros y la distancia de estos del lugar en el que está la persona que buscas.</a:t>
            </a:r>
            <a:endParaRPr sz="1800">
              <a:solidFill>
                <a:srgbClr val="404040"/>
              </a:solidFill>
              <a:highlight>
                <a:schemeClr val="lt1"/>
              </a:highlight>
            </a:endParaRPr>
          </a:p>
        </p:txBody>
      </p:sp>
      <p:sp>
        <p:nvSpPr>
          <p:cNvPr id="430" name="Google Shape;430;p69"/>
          <p:cNvSpPr txBox="1"/>
          <p:nvPr/>
        </p:nvSpPr>
        <p:spPr>
          <a:xfrm>
            <a:off x="195900" y="862125"/>
            <a:ext cx="8752200" cy="1097400"/>
          </a:xfrm>
          <a:prstGeom prst="rect">
            <a:avLst/>
          </a:prstGeom>
          <a:noFill/>
          <a:ln>
            <a:noFill/>
          </a:ln>
        </p:spPr>
        <p:txBody>
          <a:bodyPr spcFirstLastPara="1" wrap="square" lIns="91425" tIns="91425" rIns="91425" bIns="91425" anchor="t" anchorCtr="0">
            <a:noAutofit/>
          </a:bodyPr>
          <a:lstStyle/>
          <a:p>
            <a:pPr marL="0" lvl="0" indent="0" algn="l" rtl="0">
              <a:lnSpc>
                <a:spcPct val="112500"/>
              </a:lnSpc>
              <a:spcBef>
                <a:spcPts val="0"/>
              </a:spcBef>
              <a:spcAft>
                <a:spcPts val="0"/>
              </a:spcAft>
              <a:buNone/>
            </a:pPr>
            <a:r>
              <a:rPr lang="es" sz="1800" b="1">
                <a:solidFill>
                  <a:srgbClr val="1E1E1E"/>
                </a:solidFill>
                <a:highlight>
                  <a:schemeClr val="lt1"/>
                </a:highlight>
              </a:rPr>
              <a:t>Qué dice el mensaje que el astrónomo Carl Sagan les envió a los extraterrestres</a:t>
            </a:r>
            <a:endParaRPr sz="1800" b="1">
              <a:solidFill>
                <a:srgbClr val="1E1E1E"/>
              </a:solidFill>
              <a:highlight>
                <a:schemeClr val="lt1"/>
              </a:highlight>
            </a:endParaRPr>
          </a:p>
        </p:txBody>
      </p:sp>
      <p:pic>
        <p:nvPicPr>
          <p:cNvPr id="2" name="Imagen 1" descr="Texto&#10;&#10;Descripción generada automáticamente">
            <a:extLst>
              <a:ext uri="{FF2B5EF4-FFF2-40B4-BE49-F238E27FC236}">
                <a16:creationId xmlns:a16="http://schemas.microsoft.com/office/drawing/2014/main" id="{041F5AA0-8C1B-D261-8043-4A35980B4418}"/>
              </a:ext>
            </a:extLst>
          </p:cNvPr>
          <p:cNvPicPr>
            <a:picLocks noChangeAspect="1"/>
          </p:cNvPicPr>
          <p:nvPr/>
        </p:nvPicPr>
        <p:blipFill>
          <a:blip r:embed="rId3"/>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5B809759-6F71-05E0-4FA6-45098CE4B76B}"/>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pic>
        <p:nvPicPr>
          <p:cNvPr id="436" name="Google Shape;436;p70"/>
          <p:cNvPicPr preferRelativeResize="0"/>
          <p:nvPr/>
        </p:nvPicPr>
        <p:blipFill>
          <a:blip r:embed="rId3">
            <a:alphaModFix/>
          </a:blip>
          <a:stretch>
            <a:fillRect/>
          </a:stretch>
        </p:blipFill>
        <p:spPr>
          <a:xfrm>
            <a:off x="1865238" y="1145175"/>
            <a:ext cx="5518073" cy="3793675"/>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CECA10A6-890F-4F33-E96A-1ACDDE67E79C}"/>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BBDFEFD4-4BBC-D2D9-FCC6-5C7C048660E9}"/>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442" name="Google Shape;442;p71"/>
          <p:cNvPicPr preferRelativeResize="0"/>
          <p:nvPr/>
        </p:nvPicPr>
        <p:blipFill>
          <a:blip r:embed="rId3">
            <a:alphaModFix/>
          </a:blip>
          <a:stretch>
            <a:fillRect/>
          </a:stretch>
        </p:blipFill>
        <p:spPr>
          <a:xfrm>
            <a:off x="1680750" y="1132125"/>
            <a:ext cx="5943600" cy="3343275"/>
          </a:xfrm>
          <a:prstGeom prst="rect">
            <a:avLst/>
          </a:prstGeom>
          <a:noFill/>
          <a:ln>
            <a:noFill/>
          </a:ln>
        </p:spPr>
      </p:pic>
      <p:pic>
        <p:nvPicPr>
          <p:cNvPr id="2" name="Imagen 1" descr="Texto&#10;&#10;Descripción generada automáticamente">
            <a:extLst>
              <a:ext uri="{FF2B5EF4-FFF2-40B4-BE49-F238E27FC236}">
                <a16:creationId xmlns:a16="http://schemas.microsoft.com/office/drawing/2014/main" id="{D878ECD7-CC70-C982-5112-FD74DC3EAD31}"/>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7410271D-0832-3B67-D5E8-10D258BFDF01}"/>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72"/>
          <p:cNvSpPr txBox="1"/>
          <p:nvPr/>
        </p:nvSpPr>
        <p:spPr>
          <a:xfrm>
            <a:off x="1151549" y="1526639"/>
            <a:ext cx="6907065" cy="270339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 sz="4000" dirty="0">
                <a:solidFill>
                  <a:srgbClr val="000000"/>
                </a:solidFill>
                <a:latin typeface="Arial"/>
                <a:ea typeface="Arial"/>
                <a:cs typeface="Arial"/>
                <a:sym typeface="Arial"/>
              </a:rPr>
              <a:t>Patricio Jácome-Monar</a:t>
            </a:r>
            <a:endParaRPr dirty="0"/>
          </a:p>
          <a:p>
            <a:pPr marL="0" marR="0" lvl="0" indent="0" algn="ctr" rtl="0">
              <a:spcBef>
                <a:spcPts val="0"/>
              </a:spcBef>
              <a:spcAft>
                <a:spcPts val="0"/>
              </a:spcAft>
              <a:buNone/>
            </a:pPr>
            <a:r>
              <a:rPr lang="es" sz="4000" dirty="0">
                <a:hlinkClick r:id="rId3"/>
              </a:rPr>
              <a:t>patricio.jacome.cad.cam.cae</a:t>
            </a:r>
            <a:r>
              <a:rPr lang="es" sz="4000" u="sng" dirty="0">
                <a:solidFill>
                  <a:schemeClr val="hlink"/>
                </a:solidFill>
                <a:sym typeface="Arial"/>
                <a:hlinkClick r:id="rId3"/>
              </a:rPr>
              <a:t>@</a:t>
            </a:r>
            <a:r>
              <a:rPr lang="es" sz="4000" dirty="0">
                <a:hlinkClick r:id="rId3"/>
              </a:rPr>
              <a:t>gmail.com</a:t>
            </a:r>
            <a:endParaRPr lang="es" sz="4000" dirty="0"/>
          </a:p>
          <a:p>
            <a:pPr marL="0" marR="0" lvl="0" indent="0" algn="ctr" rtl="0">
              <a:spcBef>
                <a:spcPts val="0"/>
              </a:spcBef>
              <a:spcAft>
                <a:spcPts val="0"/>
              </a:spcAft>
              <a:buNone/>
            </a:pPr>
            <a:r>
              <a:rPr lang="es" sz="4000" dirty="0">
                <a:solidFill>
                  <a:srgbClr val="000000"/>
                </a:solidFill>
                <a:latin typeface="Arial"/>
                <a:ea typeface="Arial"/>
                <a:cs typeface="Arial"/>
                <a:sym typeface="Arial"/>
              </a:rPr>
              <a:t>593 9962 77728</a:t>
            </a:r>
            <a:endParaRPr sz="4000" dirty="0">
              <a:solidFill>
                <a:srgbClr val="000000"/>
              </a:solidFill>
              <a:latin typeface="Arial"/>
              <a:ea typeface="Arial"/>
              <a:cs typeface="Arial"/>
              <a:sym typeface="Arial"/>
            </a:endParaRPr>
          </a:p>
          <a:p>
            <a:pPr marL="0" marR="0" lvl="0" indent="0" algn="ctr" rtl="0">
              <a:spcBef>
                <a:spcPts val="0"/>
              </a:spcBef>
              <a:spcAft>
                <a:spcPts val="0"/>
              </a:spcAft>
              <a:buNone/>
            </a:pPr>
            <a:endParaRPr sz="4000" dirty="0">
              <a:solidFill>
                <a:srgbClr val="000000"/>
              </a:solidFill>
              <a:latin typeface="Arial"/>
              <a:ea typeface="Arial"/>
              <a:cs typeface="Arial"/>
              <a:sym typeface="Arial"/>
            </a:endParaRPr>
          </a:p>
        </p:txBody>
      </p:sp>
      <p:pic>
        <p:nvPicPr>
          <p:cNvPr id="2" name="Imagen 1" descr="Texto&#10;&#10;Descripción generada automáticamente">
            <a:extLst>
              <a:ext uri="{FF2B5EF4-FFF2-40B4-BE49-F238E27FC236}">
                <a16:creationId xmlns:a16="http://schemas.microsoft.com/office/drawing/2014/main" id="{99C1819B-E9EC-A345-7058-BCF02DB7480B}"/>
              </a:ext>
            </a:extLst>
          </p:cNvPr>
          <p:cNvPicPr>
            <a:picLocks noChangeAspect="1"/>
          </p:cNvPicPr>
          <p:nvPr/>
        </p:nvPicPr>
        <p:blipFill>
          <a:blip r:embed="rId4"/>
          <a:stretch>
            <a:fillRect/>
          </a:stretch>
        </p:blipFill>
        <p:spPr>
          <a:xfrm>
            <a:off x="311181" y="384160"/>
            <a:ext cx="1896521" cy="359997"/>
          </a:xfrm>
          <a:prstGeom prst="rect">
            <a:avLst/>
          </a:prstGeom>
        </p:spPr>
      </p:pic>
      <p:sp>
        <p:nvSpPr>
          <p:cNvPr id="3" name="Google Shape;66;p15">
            <a:extLst>
              <a:ext uri="{FF2B5EF4-FFF2-40B4-BE49-F238E27FC236}">
                <a16:creationId xmlns:a16="http://schemas.microsoft.com/office/drawing/2014/main" id="{5B2ED0E1-F783-C4F7-283D-4EC401E88EC5}"/>
              </a:ext>
            </a:extLst>
          </p:cNvPr>
          <p:cNvSpPr txBox="1"/>
          <p:nvPr/>
        </p:nvSpPr>
        <p:spPr>
          <a:xfrm>
            <a:off x="2125337" y="267436"/>
            <a:ext cx="4893326" cy="4239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dirty="0"/>
              <a:t>INTRODUCCIÓN AL ANÁLISIS SEMIÓTICO</a:t>
            </a:r>
            <a:endParaRPr dirty="0"/>
          </a:p>
          <a:p>
            <a:pPr marL="0" lvl="0" indent="0" algn="ctr" rtl="0">
              <a:spcBef>
                <a:spcPts val="0"/>
              </a:spcBef>
              <a:spcAft>
                <a:spcPts val="0"/>
              </a:spcAft>
              <a:buNone/>
            </a:pPr>
            <a:endParaRPr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TotalTime>
  <Words>2376</Words>
  <Application>Microsoft Office PowerPoint</Application>
  <PresentationFormat>Presentación en pantalla (16:9)</PresentationFormat>
  <Paragraphs>221</Paragraphs>
  <Slides>61</Slides>
  <Notes>60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61</vt:i4>
      </vt:variant>
    </vt:vector>
  </HeadingPairs>
  <TitlesOfParts>
    <vt:vector size="64" baseType="lpstr">
      <vt:lpstr>Arial</vt:lpstr>
      <vt:lpstr>Calibri</vt:lpstr>
      <vt:lpstr>Simple Light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dc:creator>
  <cp:lastModifiedBy>Patricio Jâcome Monar</cp:lastModifiedBy>
  <cp:revision>9</cp:revision>
  <dcterms:modified xsi:type="dcterms:W3CDTF">2026-08-27T22:29:27Z</dcterms:modified>
</cp:coreProperties>
</file>